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49" r:id="rId3"/>
    <p:sldId id="259" r:id="rId4"/>
    <p:sldId id="260" r:id="rId5"/>
    <p:sldId id="261" r:id="rId6"/>
    <p:sldId id="262" r:id="rId7"/>
    <p:sldId id="263" r:id="rId8"/>
    <p:sldId id="269" r:id="rId9"/>
    <p:sldId id="294" r:id="rId10"/>
    <p:sldId id="270" r:id="rId11"/>
    <p:sldId id="272" r:id="rId12"/>
    <p:sldId id="351" r:id="rId13"/>
    <p:sldId id="292" r:id="rId14"/>
    <p:sldId id="290" r:id="rId15"/>
    <p:sldId id="291" r:id="rId16"/>
    <p:sldId id="286" r:id="rId17"/>
    <p:sldId id="287" r:id="rId18"/>
    <p:sldId id="266" r:id="rId19"/>
    <p:sldId id="296" r:id="rId20"/>
    <p:sldId id="295" r:id="rId21"/>
    <p:sldId id="257" r:id="rId22"/>
    <p:sldId id="273" r:id="rId23"/>
    <p:sldId id="274" r:id="rId24"/>
    <p:sldId id="352" r:id="rId25"/>
    <p:sldId id="353" r:id="rId26"/>
    <p:sldId id="356" r:id="rId27"/>
    <p:sldId id="357" r:id="rId28"/>
    <p:sldId id="359" r:id="rId29"/>
    <p:sldId id="281" r:id="rId30"/>
    <p:sldId id="283" r:id="rId31"/>
    <p:sldId id="285" r:id="rId32"/>
    <p:sldId id="360" r:id="rId33"/>
    <p:sldId id="324" r:id="rId34"/>
    <p:sldId id="325" r:id="rId35"/>
    <p:sldId id="345" r:id="rId36"/>
    <p:sldId id="326" r:id="rId37"/>
    <p:sldId id="328" r:id="rId38"/>
    <p:sldId id="347" r:id="rId39"/>
    <p:sldId id="362" r:id="rId40"/>
    <p:sldId id="348" r:id="rId41"/>
    <p:sldId id="350" r:id="rId42"/>
    <p:sldId id="293" r:id="rId43"/>
    <p:sldId id="355" r:id="rId44"/>
    <p:sldId id="271" r:id="rId45"/>
    <p:sldId id="258" r:id="rId46"/>
    <p:sldId id="276" r:id="rId47"/>
    <p:sldId id="277" r:id="rId48"/>
    <p:sldId id="278" r:id="rId49"/>
    <p:sldId id="275" r:id="rId50"/>
    <p:sldId id="264" r:id="rId51"/>
    <p:sldId id="279" r:id="rId52"/>
    <p:sldId id="284" r:id="rId53"/>
    <p:sldId id="288" r:id="rId54"/>
    <p:sldId id="289" r:id="rId55"/>
    <p:sldId id="361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617959-A6B0-4824-BFA4-09232190EEC4}">
          <p14:sldIdLst>
            <p14:sldId id="256"/>
            <p14:sldId id="349"/>
            <p14:sldId id="259"/>
            <p14:sldId id="260"/>
            <p14:sldId id="261"/>
            <p14:sldId id="262"/>
            <p14:sldId id="263"/>
            <p14:sldId id="269"/>
            <p14:sldId id="294"/>
            <p14:sldId id="270"/>
            <p14:sldId id="272"/>
            <p14:sldId id="351"/>
            <p14:sldId id="292"/>
            <p14:sldId id="290"/>
            <p14:sldId id="291"/>
            <p14:sldId id="286"/>
            <p14:sldId id="287"/>
            <p14:sldId id="266"/>
            <p14:sldId id="296"/>
            <p14:sldId id="295"/>
            <p14:sldId id="257"/>
            <p14:sldId id="273"/>
            <p14:sldId id="274"/>
            <p14:sldId id="352"/>
            <p14:sldId id="353"/>
            <p14:sldId id="356"/>
            <p14:sldId id="357"/>
            <p14:sldId id="359"/>
            <p14:sldId id="281"/>
            <p14:sldId id="283"/>
            <p14:sldId id="285"/>
            <p14:sldId id="360"/>
          </p14:sldIdLst>
        </p14:section>
        <p14:section name="Untitled Section" id="{4FBD2984-8DEB-41BE-91F8-7B8399B0F2B1}">
          <p14:sldIdLst>
            <p14:sldId id="324"/>
            <p14:sldId id="325"/>
            <p14:sldId id="345"/>
            <p14:sldId id="326"/>
            <p14:sldId id="328"/>
            <p14:sldId id="347"/>
            <p14:sldId id="362"/>
            <p14:sldId id="348"/>
            <p14:sldId id="350"/>
            <p14:sldId id="293"/>
            <p14:sldId id="355"/>
            <p14:sldId id="271"/>
            <p14:sldId id="258"/>
            <p14:sldId id="276"/>
            <p14:sldId id="277"/>
            <p14:sldId id="278"/>
            <p14:sldId id="275"/>
            <p14:sldId id="264"/>
            <p14:sldId id="279"/>
            <p14:sldId id="284"/>
            <p14:sldId id="288"/>
            <p14:sldId id="289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99" autoAdjust="0"/>
  </p:normalViewPr>
  <p:slideViewPr>
    <p:cSldViewPr snapToGrid="0">
      <p:cViewPr varScale="1">
        <p:scale>
          <a:sx n="68" d="100"/>
          <a:sy n="68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6952D-84BF-43C0-8107-F59D79D6F4E4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44E24-D0DB-4506-9249-70AAE4675E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29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deref/https%3A%2F%2Fcreativecommons.org%2Flicenses%2Fby%2F4.0%2F?_tp=eyJjb250ZXh0Ijp7ImZpcnN0UGFnZSI6Il9kaXJlY3QiLCJwYWdlIjoicHVibGljYXRpb24iLCJwb3NpdGlvbiI6InBhZ2VIZWFkZXIifX0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scientific-contributions/Sousuke-Ito-2190743529?_sg%5B0%5D=rzSC20akW-VFf00qri6jTQZsdzJ3b9uqals6GgJH9HIAGb3wCwZMrr9MHBhVX0siEaj5JRs.wM6wTakJpFg4VB_d3JgIBDCqfaZ75FmXRcK7pnSPp22HAFhqM7PWgIjEnR66RbKBN-h5HvTvf7nWbgizRchmMg&amp;_sg%5B1%5D=tCE7JQBcu8LhL9sLjEHc0S1DKxs96Fi_mx9D8s59zPq0JWf8Qq2OTyhOB0_TZdXCObiqRoY.ev9aNth-xDWUve0z7BoPADr9JfeWGBH9A17Wxq9bSVaY9Z0MUBB4UAPstvD5RM9C0TWjVNUT0KqctMuJivTp0g&amp;_tp=eyJjb250ZXh0Ijp7ImZpcnN0UGFnZSI6Il9kaXJlY3QiLCJwYWdlIjoicHVibGljYXRpb24iLCJwb3NpdGlvbiI6InBhZ2VIZWFkZXIifX0" TargetMode="External"/><Relationship Id="rId4" Type="http://schemas.openxmlformats.org/officeDocument/2006/relationships/hyperlink" Target="https://www.researchgate.net/scientific-contributions/Muka-Nakazato-2190737194?_sg%5B0%5D=rzSC20akW-VFf00qri6jTQZsdzJ3b9uqals6GgJH9HIAGb3wCwZMrr9MHBhVX0siEaj5JRs.wM6wTakJpFg4VB_d3JgIBDCqfaZ75FmXRcK7pnSPp22HAFhqM7PWgIjEnR66RbKBN-h5HvTvf7nWbgizRchmMg&amp;_sg%5B1%5D=tCE7JQBcu8LhL9sLjEHc0S1DKxs96Fi_mx9D8s59zPq0JWf8Qq2OTyhOB0_TZdXCObiqRoY.ev9aNth-xDWUve0z7BoPADr9JfeWGBH9A17Wxq9bSVaY9Z0MUBB4UAPstvD5RM9C0TWjVNUT0KqctMuJivTp0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nkNlsn/status/1788381217131503654/photo/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① ② ③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39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can </a:t>
            </a:r>
            <a:r>
              <a:rPr lang="en-US" altLang="ja-JP" b="1" dirty="0">
                <a:solidFill>
                  <a:srgbClr val="FF0000"/>
                </a:solidFill>
              </a:rPr>
              <a:t>reconstruct statistical divergences </a:t>
            </a:r>
            <a:r>
              <a:rPr lang="en-US" altLang="ja-JP" dirty="0"/>
              <a:t>from those BDs:</a:t>
            </a:r>
            <a:endParaRPr lang="ja-JP" altLang="en-US" dirty="0"/>
          </a:p>
          <a:p>
            <a:r>
              <a:rPr kumimoji="1" lang="ja-JP" altLang="en-US" dirty="0"/>
              <a:t> ① ② 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994B-5F71-4538-B398-D11E353C919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80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75DCC-194D-48D1-A70B-DB0DE9714BE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653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② ③ 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79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η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859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816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1" i="0" dirty="0">
                <a:solidFill>
                  <a:srgbClr val="131314"/>
                </a:solidFill>
                <a:effectLst/>
                <a:latin typeface="var(--nova-font-family-display)"/>
              </a:rPr>
              <a:t>Geometrical aspects of entropy production in stochastic thermodynamics based on Wasserstein distance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131314"/>
                </a:solidFill>
                <a:effectLst/>
                <a:latin typeface="var(--nova-font-family-sans-serif)"/>
              </a:rPr>
              <a:t>February 2021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131314"/>
                </a:solidFill>
                <a:effectLst/>
                <a:latin typeface="var(--nova-font-family-sans-serif)"/>
              </a:rPr>
              <a:t>License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u="sng" dirty="0">
                <a:solidFill>
                  <a:srgbClr val="131314"/>
                </a:solidFill>
                <a:effectLst/>
                <a:latin typeface="inherit"/>
                <a:hlinkClick r:id="rId3"/>
              </a:rPr>
              <a:t>CC BY 4.0</a:t>
            </a:r>
            <a:endParaRPr lang="en-US" altLang="ja-JP" b="0" i="0" dirty="0">
              <a:solidFill>
                <a:srgbClr val="131314"/>
              </a:solidFill>
              <a:effectLst/>
              <a:latin typeface="var(--nova-font-family-sans-serif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u="none" strike="noStrike" dirty="0" err="1">
                <a:solidFill>
                  <a:srgbClr val="131314"/>
                </a:solidFill>
                <a:effectLst/>
                <a:latin typeface="inherit"/>
                <a:hlinkClick r:id="rId4"/>
              </a:rPr>
              <a:t>Muka</a:t>
            </a:r>
            <a:r>
              <a:rPr lang="en-US" altLang="ja-JP" b="0" i="0" u="none" strike="noStrike" dirty="0">
                <a:solidFill>
                  <a:srgbClr val="131314"/>
                </a:solidFill>
                <a:effectLst/>
                <a:latin typeface="inherit"/>
                <a:hlinkClick r:id="rId4"/>
              </a:rPr>
              <a:t> </a:t>
            </a:r>
            <a:r>
              <a:rPr lang="en-US" altLang="ja-JP" b="0" i="0" u="none" strike="noStrike" dirty="0" err="1">
                <a:solidFill>
                  <a:srgbClr val="131314"/>
                </a:solidFill>
                <a:effectLst/>
                <a:latin typeface="inherit"/>
                <a:hlinkClick r:id="rId4"/>
              </a:rPr>
              <a:t>Nakazato</a:t>
            </a:r>
            <a:endParaRPr lang="en-US" altLang="ja-JP" b="0" i="0" dirty="0">
              <a:solidFill>
                <a:srgbClr val="131314"/>
              </a:solidFill>
              <a:effectLst/>
              <a:latin typeface="Inter V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u="none" strike="noStrike" dirty="0" err="1">
                <a:solidFill>
                  <a:srgbClr val="131314"/>
                </a:solidFill>
                <a:effectLst/>
                <a:latin typeface="inherit"/>
                <a:hlinkClick r:id="rId5"/>
              </a:rPr>
              <a:t>Sousuke</a:t>
            </a:r>
            <a:r>
              <a:rPr lang="en-US" altLang="ja-JP" b="0" i="0" u="none" strike="noStrike" dirty="0">
                <a:solidFill>
                  <a:srgbClr val="131314"/>
                </a:solidFill>
                <a:effectLst/>
                <a:latin typeface="inherit"/>
                <a:hlinkClick r:id="rId5"/>
              </a:rPr>
              <a:t> Ito</a:t>
            </a:r>
            <a:endParaRPr lang="en-US" altLang="ja-JP" b="0" i="0" dirty="0">
              <a:solidFill>
                <a:srgbClr val="131314"/>
              </a:solidFill>
              <a:effectLst/>
              <a:latin typeface="Inter Var"/>
            </a:endParaRP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https://pythonot.github.io/auto_examples/plot_OT_1D.html</a:t>
            </a:r>
          </a:p>
          <a:p>
            <a:endParaRPr kumimoji="1" lang="en-US" altLang="ja-JP" dirty="0"/>
          </a:p>
          <a:p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gaussian(</a:t>
            </a:r>
            <a:r>
              <a:rPr lang="en-US" altLang="ja-JP" sz="1800" dirty="0" err="1">
                <a:latin typeface="MS UI Gothic" panose="020B0600070205080204" pitchFamily="50" charset="-128"/>
                <a:ea typeface="MS UI Gothic" panose="020B0600070205080204" pitchFamily="50" charset="-128"/>
              </a:rPr>
              <a:t>x,mu,sigma</a:t>
            </a:r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):=(1/(sqrt(2*%pi)*sigma))*exp(-0.5*((x-mu)/sigma)**2);</a:t>
            </a:r>
          </a:p>
          <a:p>
            <a:endParaRPr lang="ja-JP" altLang="en-US" sz="18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  <a:p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plot2d([gaussian(x,0,1),gaussian(x,1,3),gaussian(x,0,1)/gaussian(x,1,3)],[x,-5,8],[color, red, </a:t>
            </a:r>
            <a:r>
              <a:rPr lang="en-US" altLang="ja-JP" sz="1800" dirty="0" err="1">
                <a:latin typeface="MS UI Gothic" panose="020B0600070205080204" pitchFamily="50" charset="-128"/>
                <a:ea typeface="MS UI Gothic" panose="020B0600070205080204" pitchFamily="50" charset="-128"/>
              </a:rPr>
              <a:t>blue,black</a:t>
            </a:r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],[</a:t>
            </a:r>
            <a:r>
              <a:rPr lang="en-US" altLang="ja-JP" sz="1800" dirty="0" err="1">
                <a:latin typeface="MS UI Gothic" panose="020B0600070205080204" pitchFamily="50" charset="-128"/>
                <a:ea typeface="MS UI Gothic" panose="020B0600070205080204" pitchFamily="50" charset="-128"/>
              </a:rPr>
              <a:t>xlabel</a:t>
            </a:r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, "x"], [</a:t>
            </a:r>
            <a:r>
              <a:rPr lang="en-US" altLang="ja-JP" sz="1800" dirty="0" err="1">
                <a:latin typeface="MS UI Gothic" panose="020B0600070205080204" pitchFamily="50" charset="-128"/>
                <a:ea typeface="MS UI Gothic" panose="020B0600070205080204" pitchFamily="50" charset="-128"/>
              </a:rPr>
              <a:t>ylabel</a:t>
            </a:r>
            <a:r>
              <a:rPr lang="en-US" altLang="ja-JP" sz="1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, "p(x), q(x), q(x)/p(x)"], [legend, "P=N(0,1)", "Q=N(1,3)", "q(x)/p(x)"]);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79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/>
              <a:t>g(\lambda)=-E[\</a:t>
            </a:r>
            <a:r>
              <a:rPr kumimoji="1" lang="en-US" altLang="ja-JP" dirty="0" err="1"/>
              <a:t>nabla</a:t>
            </a:r>
            <a:r>
              <a:rPr kumimoji="1" lang="en-US" altLang="ja-JP" dirty="0"/>
              <a:t>_\lambda^2\log p_\lambda(x)]</a:t>
            </a:r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 err="1"/>
              <a:t>I_f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)=\int p f(q/p)\</a:t>
            </a:r>
            <a:r>
              <a:rPr kumimoji="1" lang="en-US" altLang="ja-JP" dirty="0" err="1"/>
              <a:t>dmu</a:t>
            </a:r>
            <a:endParaRPr kumimoji="1" lang="en-US" altLang="ja-JP" dirty="0"/>
          </a:p>
          <a:p>
            <a:r>
              <a:rPr kumimoji="1" lang="en-US" altLang="ja-JP" dirty="0"/>
              <a:t>$$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$$</a:t>
            </a:r>
          </a:p>
          <a:p>
            <a:r>
              <a:rPr kumimoji="1" lang="en-US" altLang="ja-JP" dirty="0" err="1"/>
              <a:t>I_f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p:q</a:t>
            </a:r>
            <a:r>
              <a:rPr kumimoji="1" lang="en-US" altLang="ja-JP" dirty="0"/>
              <a:t>)=\int q f(p/q)\</a:t>
            </a:r>
            <a:r>
              <a:rPr kumimoji="1" lang="en-US" altLang="ja-JP" dirty="0" err="1"/>
              <a:t>dmu</a:t>
            </a:r>
            <a:endParaRPr kumimoji="1" lang="en-US" altLang="ja-JP" dirty="0"/>
          </a:p>
          <a:p>
            <a:r>
              <a:rPr kumimoji="1" lang="en-US" altLang="ja-JP" dirty="0"/>
              <a:t>$$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40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u="none" strike="noStrike" dirty="0">
                <a:solidFill>
                  <a:srgbClr val="0F1419"/>
                </a:solidFill>
                <a:effectLst/>
                <a:latin typeface="TwitterChirp"/>
              </a:rPr>
              <a:t>Fisher-Rao geometry of statistical model of univariate normal distributions amounts to </a:t>
            </a:r>
            <a:r>
              <a:rPr lang="en-US" altLang="ja-JP" b="0" u="none" strike="noStrike" dirty="0" err="1">
                <a:solidFill>
                  <a:srgbClr val="0F1419"/>
                </a:solidFill>
                <a:effectLst/>
                <a:latin typeface="TwitterChirp"/>
              </a:rPr>
              <a:t>Poincaré</a:t>
            </a:r>
            <a:r>
              <a:rPr lang="en-US" altLang="ja-JP" b="0" u="none" strike="noStrike" dirty="0">
                <a:solidFill>
                  <a:srgbClr val="0F1419"/>
                </a:solidFill>
                <a:effectLst/>
                <a:latin typeface="TwitterChirp"/>
              </a:rPr>
              <a:t> hyperbolic upper plane U. Isometric embedding of a *band* of U onto the pseudosphere of negative curvature. Hilbert proved that no full isometric embedding of U in R3 is possible.</a:t>
            </a:r>
          </a:p>
          <a:p>
            <a:br>
              <a:rPr lang="en-US" altLang="ja-JP" b="0" i="0" u="none" strike="noStrike" dirty="0">
                <a:solidFill>
                  <a:srgbClr val="0000EE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  <a:hlinkClick r:id="rId3"/>
              </a:rPr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9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dirty="0">
                <a:solidFill>
                  <a:schemeClr val="accent5"/>
                </a:solidFill>
              </a:rPr>
              <a:t>Precursors of statistical manifolds in information geometry: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dirty="0">
                <a:solidFill>
                  <a:schemeClr val="accent5"/>
                </a:solidFill>
              </a:rPr>
              <a:t>- </a:t>
            </a:r>
            <a:r>
              <a:rPr lang="en-US" altLang="ja-JP" sz="1200" b="1" dirty="0">
                <a:solidFill>
                  <a:schemeClr val="accent6"/>
                </a:solidFill>
                <a:highlight>
                  <a:srgbClr val="FFFF00"/>
                </a:highlight>
              </a:rPr>
              <a:t>Space of statistical parameter by </a:t>
            </a:r>
            <a:r>
              <a:rPr lang="en-US" altLang="ja-JP" sz="1200" b="1" dirty="0" err="1">
                <a:solidFill>
                  <a:schemeClr val="accent6"/>
                </a:solidFill>
                <a:highlight>
                  <a:srgbClr val="FFFF00"/>
                </a:highlight>
              </a:rPr>
              <a:t>Hotelling</a:t>
            </a:r>
            <a:r>
              <a:rPr lang="en-US" altLang="ja-JP" sz="1200" b="1" dirty="0">
                <a:solidFill>
                  <a:schemeClr val="accent6"/>
                </a:solidFill>
                <a:highlight>
                  <a:srgbClr val="FFFF00"/>
                </a:highlight>
              </a:rPr>
              <a:t> (1930)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dirty="0">
                <a:solidFill>
                  <a:schemeClr val="accent6"/>
                </a:solidFill>
                <a:highlight>
                  <a:srgbClr val="FFFF00"/>
                </a:highlight>
              </a:rPr>
              <a:t>- Statistical field by </a:t>
            </a:r>
            <a:r>
              <a:rPr kumimoji="1" lang="en-US" altLang="ja-JP" sz="1200" b="1" dirty="0" err="1">
                <a:solidFill>
                  <a:schemeClr val="accent6"/>
                </a:solidFill>
                <a:highlight>
                  <a:srgbClr val="FFFF00"/>
                </a:highlight>
              </a:rPr>
              <a:t>Mahalanobis</a:t>
            </a:r>
            <a:r>
              <a:rPr kumimoji="1" lang="en-US" altLang="ja-JP" sz="1200" b="1" dirty="0">
                <a:solidFill>
                  <a:schemeClr val="accent6"/>
                </a:solidFill>
                <a:highlight>
                  <a:srgbClr val="FFFF00"/>
                </a:highlight>
              </a:rPr>
              <a:t> (1936)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dirty="0">
                <a:solidFill>
                  <a:schemeClr val="accent6"/>
                </a:solidFill>
                <a:highlight>
                  <a:srgbClr val="FFFF00"/>
                </a:highlight>
              </a:rPr>
              <a:t>- Population space by Rao (1945)</a:t>
            </a:r>
            <a:endParaRPr kumimoji="1" lang="ja-JP" altLang="en-US" sz="1200" b="1" dirty="0">
              <a:solidFill>
                <a:schemeClr val="accent6"/>
              </a:solidFill>
              <a:highlight>
                <a:srgbClr val="FFFF00"/>
              </a:highlight>
            </a:endParaRPr>
          </a:p>
          <a:p>
            <a:endParaRPr kumimoji="1" lang="en-US" altLang="ja-JP" b="1" dirty="0">
              <a:solidFill>
                <a:schemeClr val="accent6"/>
              </a:solidFill>
            </a:endParaRPr>
          </a:p>
          <a:p>
            <a:endParaRPr kumimoji="1" lang="en-US" altLang="ja-JP" b="1" dirty="0">
              <a:solidFill>
                <a:schemeClr val="accent6"/>
              </a:solidFill>
            </a:endParaRPr>
          </a:p>
          <a:p>
            <a:endParaRPr kumimoji="1" lang="en-US" altLang="ja-JP" b="1" dirty="0">
              <a:solidFill>
                <a:schemeClr val="accent6"/>
              </a:solidFill>
            </a:endParaRPr>
          </a:p>
          <a:p>
            <a:r>
              <a:rPr kumimoji="1" lang="en-US" altLang="ja-JP" b="1" dirty="0">
                <a:solidFill>
                  <a:schemeClr val="accent6"/>
                </a:solidFill>
              </a:rPr>
              <a:t>----</a:t>
            </a:r>
          </a:p>
          <a:p>
            <a:r>
              <a:rPr kumimoji="1" lang="en-US" altLang="ja-JP" b="1" dirty="0">
                <a:solidFill>
                  <a:schemeClr val="accent6"/>
                </a:solidFill>
              </a:rPr>
              <a:t>use tensor notations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37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https://www.researchgate.net/publication/326729830_Computing_a_high-dimensional_euclidean_embedding_from_an_arbitrary_smooth_riemannian_metric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48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ε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5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chemeClr val="accent6"/>
                </a:solidFill>
              </a:rPr>
              <a:t>N, Sun, and Marchand-Maillet, "On Hölder projective divergences." Entropy 19.3 (2017)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80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① ② ③</a:t>
            </a:r>
          </a:p>
          <a:p>
            <a:r>
              <a:rPr lang="en-US" altLang="ja-JP" b="1" i="0" dirty="0">
                <a:solidFill>
                  <a:srgbClr val="131314"/>
                </a:solidFill>
                <a:effectLst/>
                <a:latin typeface="Manrope Var"/>
              </a:rPr>
              <a:t>Optimal Nonlinear Estimation in Statistical Manifolds with Application to Sensor Network Localization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98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l-GR" altLang="ja-JP" dirty="0"/>
              <a:t>Γ θ ∇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44E24-D0DB-4506-9249-70AAE4675E4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1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E3EC-6B9A-23F8-4643-B99E58EE3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42346-53D5-CE14-8E90-E266E5337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01B34-BFD2-4289-7115-44CC7E2B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E00F3-3DB7-ACCC-9EC4-83858D64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20F8-41BA-7C52-7CDC-4F21FA9F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CE7B-9CA0-9778-7F4B-FB19B1BB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87B8-99FA-2C9C-0D0D-9BBE7B22A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92626-5393-A5C6-9F35-02B26EC1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80CF-9F5C-4A2F-71B6-92C5D380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4CF7F-2E3D-3A9B-3AFC-B17AEF0E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9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9EAAC-1F07-EFE0-1271-663FD63D7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D4BD-7B8B-AFE3-A6F1-2F9628399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6D24E-7619-CDC0-F9F7-203A17D5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EDA6-1939-D1C3-06B8-CDD7DCD2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684F-36B2-71BA-5976-23E94C40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48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2F3D-1BFE-DF36-3143-2C5EF2CC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A075-801A-501E-6373-36FE52CA9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23FCB-20ED-52DC-DE46-D634BC04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F1888-7D98-E110-7889-9DEDADC4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B2AB-1299-6251-6E89-5922F20B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5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0528-9FDC-4E37-8154-27C2BEB3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6C74C-AF1C-D94D-DE6A-1F580ED9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AB7B-C9E9-BF3C-024E-725AA92D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C5272-E4A3-A01B-E0F9-85427F3A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F4D-979B-C804-D6B2-99A09F7D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7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6185-4773-B56D-ED5F-3C0AC03D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44B1-D8D9-1108-96AA-F3686237A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428E6-0C5A-76B8-755F-C759962EE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8A270-640B-2942-4494-09F28A73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68BC-1650-250E-AECB-8E46CE56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43E36-B0AF-E882-869E-C86C32F8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12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50E-894C-51F8-B39D-B7999475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1F9C6-494B-5CB1-5245-F1510C56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4393B-C56D-310A-1097-2AEA5E57E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6935F-659C-D005-A38B-4A519A60B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8F0BC-DFAD-F08D-60E0-B94EB5834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F1EE3-2462-FD01-A992-59D7587A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D99CC-5DFD-7450-5392-006E39A6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3A26B-F0C6-9897-7C3F-983C408E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38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6462-2E4C-3D08-9AB4-99065A19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104F6-7692-491A-1044-B43317BF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C71B5-56DF-2A9F-81B3-73DDE42D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B832-BACD-7DAA-9EEB-A7D5F5D8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88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1D67B-D231-D52D-9712-88F637F4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8FCE2-5010-B185-9BD2-16A57A5D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BC419-766E-25A9-C4DD-45FAC07E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879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D518-8F0C-7A99-92B1-CDEA0E51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A42B-E048-88B0-D210-1B3AA4A47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EF898-F8CE-96BA-B892-84A4F7FCF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F407C-FA23-24B7-7D6A-52F4A15B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D02B-23AE-803E-4C92-98195691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CEE03-0F39-5AF5-47DB-57BCF25F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16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A8F2-F2AB-20EB-AA8F-C27AD8C5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4EB6B1-49E5-F03E-0F4A-792CC39CB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B601A-928A-E95A-B9FE-F137D548A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93C4A-3289-99FB-CB57-CBDA57E9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A8AB9-EC5E-8BCE-F1EE-4FE7CFF3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6C656-04E3-114F-3576-4B394DA1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9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A3B20-432C-BBD5-6BBF-2ED47739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3AB82-150F-A538-4F46-4EA87E3B0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76564-465F-9929-1EB4-889D8566C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D6A11-0980-42C4-A170-8758C2E0EDCB}" type="datetimeFigureOut">
              <a:rPr kumimoji="1" lang="ja-JP" altLang="en-US" smtClean="0"/>
              <a:t>2024/5/12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6EA6-B4C0-4CBE-7C3F-6928EA9A1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75F21-4DD5-A443-635C-7C48756F6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F60DD-3CC1-4691-A97E-44B82A4D9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5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5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9215-3F72-9EEF-ADEB-93C33D368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15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Some recent results on statistical distances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B2DFD-862C-B718-B63A-8F17D316B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802" y="2504651"/>
            <a:ext cx="7676561" cy="684705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Principles and </a:t>
            </a:r>
            <a:r>
              <a:rPr lang="en-US" altLang="ja-JP" b="1" dirty="0">
                <a:solidFill>
                  <a:schemeClr val="accent5"/>
                </a:solidFill>
              </a:rPr>
              <a:t>g</a:t>
            </a:r>
            <a:r>
              <a:rPr kumimoji="1" lang="en-US" altLang="ja-JP" b="1" dirty="0">
                <a:solidFill>
                  <a:schemeClr val="accent5"/>
                </a:solidFill>
              </a:rPr>
              <a:t>eometry </a:t>
            </a:r>
            <a:endParaRPr kumimoji="1" lang="ja-JP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AC20EEA-ED14-CAB2-0CD4-D05BF8BAC841}"/>
              </a:ext>
            </a:extLst>
          </p:cNvPr>
          <p:cNvSpPr txBox="1">
            <a:spLocks/>
          </p:cNvSpPr>
          <p:nvPr/>
        </p:nvSpPr>
        <p:spPr>
          <a:xfrm>
            <a:off x="1740816" y="44239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Frank Nielsen</a:t>
            </a: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Sony Computer Science Laboratories Inc</a:t>
            </a:r>
          </a:p>
          <a:p>
            <a:r>
              <a:rPr lang="en-US" sz="28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Tokyo, Japan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E17AE-A3E3-F1C0-3A66-AB2643E8A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45" y="5728584"/>
            <a:ext cx="4792910" cy="1229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FC27-D344-9118-AF62-D993A315CD49}"/>
              </a:ext>
            </a:extLst>
          </p:cNvPr>
          <p:cNvSpPr txBox="1"/>
          <p:nvPr/>
        </p:nvSpPr>
        <p:spPr>
          <a:xfrm>
            <a:off x="10668000" y="6381166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May 2024</a:t>
            </a:r>
            <a:endParaRPr kumimoji="1" lang="ja-JP" altLang="en-US" sz="20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260942-92BB-98E6-5A40-75D8EC37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47" y="3028877"/>
            <a:ext cx="2142130" cy="10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3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9" y="-194945"/>
            <a:ext cx="12079111" cy="1325563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Fisher-Rao geometry: multivariate </a:t>
            </a:r>
            <a:r>
              <a:rPr lang="en-US" b="1" dirty="0" err="1">
                <a:solidFill>
                  <a:schemeClr val="accent5"/>
                </a:solidFill>
              </a:rPr>
              <a:t>normals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sz="4000" b="1" dirty="0">
                <a:solidFill>
                  <a:schemeClr val="accent5"/>
                </a:solidFill>
              </a:rPr>
              <a:t>(MVNs)</a:t>
            </a:r>
            <a:endParaRPr lang="fr-FR" b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330" y="1875146"/>
            <a:ext cx="3583996" cy="2777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2559347"/>
            <a:ext cx="4847488" cy="786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000" y="1998324"/>
            <a:ext cx="636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Fisher information matrix  (vector, matrix):</a:t>
            </a:r>
            <a:endParaRPr lang="fr-FR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8" y="3846164"/>
            <a:ext cx="691515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515" y="3346112"/>
            <a:ext cx="326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Fisher metric tensor</a:t>
            </a:r>
            <a:r>
              <a:rPr lang="en-US" sz="2800"/>
              <a:t>:</a:t>
            </a:r>
            <a:endParaRPr lang="fr-FR" sz="2800"/>
          </a:p>
        </p:txBody>
      </p:sp>
      <p:sp>
        <p:nvSpPr>
          <p:cNvPr id="10" name="TextBox 9"/>
          <p:cNvSpPr txBox="1"/>
          <p:nvPr/>
        </p:nvSpPr>
        <p:spPr>
          <a:xfrm>
            <a:off x="8952286" y="4828880"/>
            <a:ext cx="2784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v= vector space R</a:t>
            </a:r>
            <a:r>
              <a:rPr lang="en-US" sz="2400" baseline="30000"/>
              <a:t>d</a:t>
            </a:r>
          </a:p>
          <a:p>
            <a:r>
              <a:rPr lang="en-US" sz="2400"/>
              <a:t>V=Symmetric matrix </a:t>
            </a:r>
          </a:p>
          <a:p>
            <a:r>
              <a:rPr lang="en-US" sz="2400"/>
              <a:t>vector space</a:t>
            </a:r>
            <a:endParaRPr lang="fr-FR" sz="2400"/>
          </a:p>
        </p:txBody>
      </p:sp>
      <p:sp>
        <p:nvSpPr>
          <p:cNvPr id="11" name="TextBox 10"/>
          <p:cNvSpPr txBox="1"/>
          <p:nvPr/>
        </p:nvSpPr>
        <p:spPr>
          <a:xfrm>
            <a:off x="627076" y="5067884"/>
            <a:ext cx="261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Length element</a:t>
            </a:r>
            <a:r>
              <a:rPr lang="en-US" sz="2800"/>
              <a:t>:</a:t>
            </a:r>
            <a:endParaRPr lang="fr-FR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231" y="5016940"/>
            <a:ext cx="4972050" cy="1285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098" y="6337238"/>
            <a:ext cx="10711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Non-constant sectional curvatures which can also be positive, not a NPC space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(d&gt;1)</a:t>
            </a:r>
            <a:endParaRPr lang="fr-F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83220" y="5927634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[Skovgaard 1984]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76" y="776944"/>
            <a:ext cx="7974356" cy="1230568"/>
          </a:xfrm>
          <a:prstGeom prst="rect">
            <a:avLst/>
          </a:prstGeom>
        </p:spPr>
      </p:pic>
      <p:pic>
        <p:nvPicPr>
          <p:cNvPr id="5122" name="Picture 2" descr="803,800+ Danger Stock Illustrations, Royalty-Free Vector ...">
            <a:extLst>
              <a:ext uri="{FF2B5EF4-FFF2-40B4-BE49-F238E27FC236}">
                <a16:creationId xmlns:a16="http://schemas.microsoft.com/office/drawing/2014/main" id="{E4C4E621-FEAB-1E3F-BBAE-6D287141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13" y="6081055"/>
            <a:ext cx="850357" cy="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4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61" y="-12480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Fisher-Rao g</a:t>
            </a:r>
            <a:r>
              <a:rPr lang="en-US" b="1" dirty="0">
                <a:solidFill>
                  <a:schemeClr val="accent5"/>
                </a:solidFill>
              </a:rPr>
              <a:t>eodesic equation for MVNs:</a:t>
            </a:r>
            <a:endParaRPr lang="fr-FR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4" y="2212928"/>
            <a:ext cx="12111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either </a:t>
            </a:r>
            <a:r>
              <a:rPr lang="en-US" b="1" dirty="0">
                <a:solidFill>
                  <a:srgbClr val="FF0000"/>
                </a:solidFill>
              </a:rPr>
              <a:t>initial value conditions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boundary value conditions </a:t>
            </a:r>
            <a:r>
              <a:rPr lang="en-US" dirty="0"/>
              <a:t>of ODE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Yet, once Fisher-Rao geodesics are known, integrate </a:t>
            </a:r>
            <a:r>
              <a:rPr lang="en-US" b="1" dirty="0">
                <a:solidFill>
                  <a:srgbClr val="FF0000"/>
                </a:solidFill>
              </a:rPr>
              <a:t>Fisher-Rao length elements to get Rao distance.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92" y="887365"/>
            <a:ext cx="5017992" cy="113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70" y="3039490"/>
            <a:ext cx="3634691" cy="1675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510" y="2612072"/>
            <a:ext cx="2768161" cy="2987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454" y="993485"/>
            <a:ext cx="617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Using (vector, Matrix) parameterization</a:t>
            </a:r>
            <a:r>
              <a:rPr lang="en-US" sz="2400" dirty="0">
                <a:solidFill>
                  <a:srgbClr val="7030A0"/>
                </a:solidFill>
              </a:rPr>
              <a:t>:</a:t>
            </a:r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4439" y="476838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[Initial values, 1987]</a:t>
            </a:r>
          </a:p>
          <a:p>
            <a:r>
              <a:rPr lang="en-US" sz="2400" b="1" dirty="0" err="1">
                <a:solidFill>
                  <a:srgbClr val="00B050"/>
                </a:solidFill>
              </a:rPr>
              <a:t>Source+tangent</a:t>
            </a:r>
            <a:r>
              <a:rPr lang="en-US" sz="2400" b="1" dirty="0">
                <a:solidFill>
                  <a:srgbClr val="00B050"/>
                </a:solidFill>
              </a:rPr>
              <a:t> vector</a:t>
            </a:r>
            <a:endParaRPr lang="fr-FR" sz="24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431" y="2567447"/>
            <a:ext cx="1745885" cy="30765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24391" y="1437392"/>
            <a:ext cx="2967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Second-order ODE:</a:t>
            </a:r>
            <a:endParaRPr lang="fr-FR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729979" y="2679467"/>
            <a:ext cx="41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[Boundary values, 2023]</a:t>
            </a:r>
            <a:endParaRPr lang="fr-FR" sz="2400" b="1" dirty="0">
              <a:solidFill>
                <a:srgbClr val="00B050"/>
              </a:solidFill>
            </a:endParaRPr>
          </a:p>
          <a:p>
            <a:r>
              <a:rPr lang="fr-FR" sz="2400" b="1" dirty="0" err="1">
                <a:solidFill>
                  <a:srgbClr val="00B050"/>
                </a:solidFill>
              </a:rPr>
              <a:t>Source+target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472725-24B2-6F20-CE5A-09BE54901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830" y="6306447"/>
            <a:ext cx="6734175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5C99B-6EB9-1F42-D88C-E27FF0327D7F}"/>
              </a:ext>
            </a:extLst>
          </p:cNvPr>
          <p:cNvSpPr txBox="1"/>
          <p:nvPr/>
        </p:nvSpPr>
        <p:spPr>
          <a:xfrm>
            <a:off x="8930510" y="6325614"/>
            <a:ext cx="41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MVN: No closed form yet…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B947A0-55F4-C765-D833-62E4E10DB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9" y="4171726"/>
            <a:ext cx="1117385" cy="484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9E14E-B3F4-AC1A-9A7F-3642C4997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724643"/>
            <a:ext cx="2382804" cy="484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05AAE9-E611-3A7E-0F41-F759986EC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58" y="2784694"/>
            <a:ext cx="1078624" cy="468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B80C2C-5F16-A556-FD1B-341FCA21A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008" y="4645988"/>
            <a:ext cx="1078624" cy="467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0525C4-C1C9-E212-0F63-57FC7C2E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5910" y="3283259"/>
            <a:ext cx="928874" cy="4030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37CC08-8ABC-8C02-7E9E-0CC3B1C55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6003" y="5209546"/>
            <a:ext cx="897857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0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C66-75A3-52F2-6ED5-B17AF0F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33" y="90311"/>
            <a:ext cx="1182793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Demos: MVN Fisher-Rao geodesics on bivariate normal Fisher-Rao manifold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Fisher-Rao geodesics from the standard bivariate normal distribution">
            <a:hlinkClick r:id="" action="ppaction://media"/>
            <a:extLst>
              <a:ext uri="{FF2B5EF4-FFF2-40B4-BE49-F238E27FC236}">
                <a16:creationId xmlns:a16="http://schemas.microsoft.com/office/drawing/2014/main" id="{EDF3F8AB-30CF-26F6-C740-922B40B569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850" y="1816452"/>
            <a:ext cx="4176713" cy="4351338"/>
          </a:xfrm>
        </p:spPr>
      </p:pic>
      <p:pic>
        <p:nvPicPr>
          <p:cNvPr id="5" name="FisherRaoGeodesics2DNormal-BC">
            <a:hlinkClick r:id="" action="ppaction://media"/>
            <a:extLst>
              <a:ext uri="{FF2B5EF4-FFF2-40B4-BE49-F238E27FC236}">
                <a16:creationId xmlns:a16="http://schemas.microsoft.com/office/drawing/2014/main" id="{1CE13F82-0D92-AF2D-7359-B6B8EE87AD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4750" y="1547636"/>
            <a:ext cx="5486400" cy="556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3AD4E-17B6-8BF2-040F-EDBCB064B88A}"/>
              </a:ext>
            </a:extLst>
          </p:cNvPr>
          <p:cNvSpPr txBox="1"/>
          <p:nvPr/>
        </p:nvSpPr>
        <p:spPr>
          <a:xfrm>
            <a:off x="387815" y="6207301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Geodesics with initial values 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DD8EE-3CD5-8879-5F98-AC7889B0B3B2}"/>
              </a:ext>
            </a:extLst>
          </p:cNvPr>
          <p:cNvSpPr txBox="1"/>
          <p:nvPr/>
        </p:nvSpPr>
        <p:spPr>
          <a:xfrm>
            <a:off x="6692660" y="6246812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Geodesics with boundary values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2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21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321C-E067-7401-FB5D-1592FCC1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0" y="0"/>
            <a:ext cx="1185892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Strategy to get lower bounds on Fisher-Rao distances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647D-A7C9-1976-0371-D8956C28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39" y="1233362"/>
            <a:ext cx="11133841" cy="5720594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b="1" dirty="0">
                <a:solidFill>
                  <a:schemeClr val="accent4"/>
                </a:solidFill>
              </a:rPr>
              <a:t>Nash embedding theorem</a:t>
            </a:r>
            <a:r>
              <a:rPr kumimoji="1" lang="en-US" altLang="ja-JP" sz="2400" dirty="0"/>
              <a:t>: A Riemannian manifold (</a:t>
            </a:r>
            <a:r>
              <a:rPr kumimoji="1" lang="en-US" altLang="ja-JP" sz="2400" dirty="0" err="1"/>
              <a:t>M,g</a:t>
            </a:r>
            <a:r>
              <a:rPr kumimoji="1" lang="en-US" altLang="ja-JP" sz="2400" dirty="0"/>
              <a:t>) of dimension m can always be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embedded</a:t>
            </a:r>
            <a:r>
              <a:rPr kumimoji="1" lang="en-US" altLang="ja-JP" sz="2400" dirty="0"/>
              <a:t> in Euclidean space (</a:t>
            </a:r>
            <a:r>
              <a:rPr kumimoji="1" lang="en-US" altLang="ja-JP" sz="2400" dirty="0" err="1"/>
              <a:t>E,g</a:t>
            </a:r>
            <a:r>
              <a:rPr kumimoji="1" lang="en-US" altLang="ja-JP" sz="2400" baseline="-25000" dirty="0" err="1"/>
              <a:t>Euclidean</a:t>
            </a:r>
            <a:r>
              <a:rPr kumimoji="1" lang="en-US" altLang="ja-JP" sz="2400" dirty="0"/>
              <a:t>) of dimension O(m</a:t>
            </a:r>
            <a:r>
              <a:rPr kumimoji="1" lang="en-US" altLang="ja-JP" sz="2400" baseline="30000" dirty="0"/>
              <a:t>3</a:t>
            </a:r>
            <a:r>
              <a:rPr kumimoji="1" lang="en-US" altLang="ja-JP" sz="2400" dirty="0"/>
              <a:t>). 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kumimoji="1" lang="en-US" altLang="ja-JP" sz="2400" dirty="0"/>
              <a:t>Let </a:t>
            </a:r>
            <a:r>
              <a:rPr lang="en-US" altLang="ja-JP" sz="2400" dirty="0"/>
              <a:t>S={</a:t>
            </a:r>
            <a:r>
              <a:rPr kumimoji="1" lang="en-US" altLang="ja-JP" sz="2400" dirty="0"/>
              <a:t>f(p), p ∈ M} be the submanifold. If geodesics between f(p) and f(q) stay in S </a:t>
            </a:r>
            <a:r>
              <a:rPr kumimoji="1" lang="en-US" altLang="ja-JP" sz="2400" dirty="0" err="1"/>
              <a:t>wrt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g</a:t>
            </a:r>
            <a:r>
              <a:rPr kumimoji="1" lang="en-US" altLang="ja-JP" sz="2400" baseline="-25000" dirty="0" err="1"/>
              <a:t>Euclidean</a:t>
            </a:r>
            <a:r>
              <a:rPr kumimoji="1" lang="en-US" altLang="ja-JP" sz="2400" baseline="-25000" dirty="0"/>
              <a:t> </a:t>
            </a:r>
            <a:r>
              <a:rPr lang="en-US" altLang="ja-JP" sz="2400" dirty="0"/>
              <a:t>then the manifold is </a:t>
            </a:r>
            <a:r>
              <a:rPr lang="en-US" altLang="ja-JP" sz="2400" b="1" dirty="0">
                <a:solidFill>
                  <a:srgbClr val="FF0000"/>
                </a:solidFill>
              </a:rPr>
              <a:t>totally geodesic</a:t>
            </a:r>
          </a:p>
          <a:p>
            <a:r>
              <a:rPr lang="en-US" altLang="ja-JP" sz="2400" dirty="0"/>
              <a:t>Riemannian distance in 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E,g</a:t>
            </a:r>
            <a:r>
              <a:rPr kumimoji="1" lang="en-US" altLang="ja-JP" sz="2400" baseline="-25000" dirty="0" err="1"/>
              <a:t>Euclidean</a:t>
            </a:r>
            <a:r>
              <a:rPr kumimoji="1" lang="en-US" altLang="ja-JP" sz="2400" dirty="0"/>
              <a:t>) is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||f(p)-f(q)||</a:t>
            </a:r>
            <a:r>
              <a:rPr kumimoji="1" lang="en-US" altLang="ja-JP" sz="2400" b="1" baseline="-25000" dirty="0">
                <a:solidFill>
                  <a:srgbClr val="FF0000"/>
                </a:solidFill>
              </a:rPr>
              <a:t>2 </a:t>
            </a:r>
          </a:p>
          <a:p>
            <a:pPr marL="0" indent="0">
              <a:buNone/>
            </a:pPr>
            <a:endParaRPr lang="en-US" altLang="ja-JP" sz="2400" b="1" baseline="-25000" dirty="0">
              <a:solidFill>
                <a:srgbClr val="FF0000"/>
              </a:solidFill>
            </a:endParaRPr>
          </a:p>
          <a:p>
            <a:r>
              <a:rPr lang="en-US" altLang="ja-JP" sz="2400" dirty="0"/>
              <a:t>Rao distance in (</a:t>
            </a:r>
            <a:r>
              <a:rPr lang="en-US" altLang="ja-JP" sz="2400" dirty="0" err="1"/>
              <a:t>M,g</a:t>
            </a:r>
            <a:r>
              <a:rPr lang="en-US" altLang="ja-JP" sz="2400" dirty="0"/>
              <a:t>) </a:t>
            </a:r>
            <a:r>
              <a:rPr lang="en-US" altLang="ja-JP" sz="2400" b="1" dirty="0">
                <a:solidFill>
                  <a:srgbClr val="FF0000"/>
                </a:solidFill>
              </a:rPr>
              <a:t>lower bounded </a:t>
            </a:r>
            <a:r>
              <a:rPr lang="en-US" altLang="ja-JP" sz="2400" dirty="0"/>
              <a:t>by ||f(p)-f(q)||</a:t>
            </a:r>
            <a:r>
              <a:rPr lang="en-US" altLang="ja-JP" sz="2400" baseline="-25000" dirty="0"/>
              <a:t>2</a:t>
            </a:r>
            <a:r>
              <a:rPr lang="en-US" altLang="ja-JP" sz="2400" dirty="0"/>
              <a:t> :</a:t>
            </a:r>
          </a:p>
          <a:p>
            <a:endParaRPr lang="en-US" altLang="ja-JP" sz="2400" dirty="0"/>
          </a:p>
          <a:p>
            <a:r>
              <a:rPr lang="en-US" altLang="ja-JP" sz="2400" dirty="0"/>
              <a:t>We may embed (</a:t>
            </a:r>
            <a:r>
              <a:rPr lang="en-US" altLang="ja-JP" sz="2400" dirty="0" err="1"/>
              <a:t>M,g</a:t>
            </a:r>
            <a:r>
              <a:rPr lang="en-US" altLang="ja-JP" sz="2400" dirty="0"/>
              <a:t>) into high-dimensional non-Euclidean manifolds (</a:t>
            </a:r>
            <a:r>
              <a:rPr lang="en-US" altLang="ja-JP" sz="2400" dirty="0" err="1"/>
              <a:t>M’,g</a:t>
            </a:r>
            <a:r>
              <a:rPr lang="en-US" altLang="ja-JP" sz="2400" dirty="0"/>
              <a:t>’) too (next slide!) and get</a:t>
            </a:r>
          </a:p>
          <a:p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7F5CF-B294-6326-3066-C108977529CD}"/>
              </a:ext>
            </a:extLst>
          </p:cNvPr>
          <p:cNvSpPr txBox="1"/>
          <p:nvPr/>
        </p:nvSpPr>
        <p:spPr>
          <a:xfrm>
            <a:off x="9143765" y="4919777"/>
            <a:ext cx="3320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+mj-lt"/>
              </a:rPr>
              <a:t>ρ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altLang="ja-JP" sz="2400" b="1" dirty="0" err="1">
                <a:solidFill>
                  <a:srgbClr val="FF0000"/>
                </a:solidFill>
                <a:latin typeface="+mj-lt"/>
              </a:rPr>
              <a:t>p,q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) ≥ ||f(p)-f(q)||</a:t>
            </a:r>
            <a:r>
              <a:rPr lang="en-US" altLang="ja-JP" sz="2400" b="1" baseline="-25000" dirty="0">
                <a:solidFill>
                  <a:srgbClr val="FF0000"/>
                </a:solidFill>
                <a:latin typeface="+mj-lt"/>
              </a:rPr>
              <a:t>2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 </a:t>
            </a:r>
            <a:endParaRPr lang="ja-JP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3B2A5-258F-F4C6-66E5-F43121EBA916}"/>
              </a:ext>
            </a:extLst>
          </p:cNvPr>
          <p:cNvSpPr txBox="1"/>
          <p:nvPr/>
        </p:nvSpPr>
        <p:spPr>
          <a:xfrm>
            <a:off x="5388856" y="6145330"/>
            <a:ext cx="5415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ρ</a:t>
            </a:r>
            <a:r>
              <a:rPr lang="en-US" altLang="ja-JP" sz="32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M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(</a:t>
            </a:r>
            <a:r>
              <a:rPr lang="en-US" altLang="ja-JP" sz="3200" b="1" dirty="0" err="1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p,q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) ≥ </a:t>
            </a:r>
            <a:r>
              <a:rPr lang="ja-JP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ρ</a:t>
            </a:r>
            <a:r>
              <a:rPr lang="en-US" altLang="ja-JP" sz="3200" b="1" baseline="-250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M’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(f(p),f(q))</a:t>
            </a:r>
            <a:endParaRPr lang="ja-JP" altLang="en-US" sz="3200" b="1" dirty="0">
              <a:solidFill>
                <a:srgbClr val="FF0000"/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C25208-E131-3C8A-5FEC-F0B9E976A562}"/>
              </a:ext>
            </a:extLst>
          </p:cNvPr>
          <p:cNvSpPr/>
          <p:nvPr/>
        </p:nvSpPr>
        <p:spPr>
          <a:xfrm>
            <a:off x="8648645" y="5034783"/>
            <a:ext cx="587720" cy="212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B9904-4E1D-7CDE-0A83-3D80360B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991082"/>
            <a:ext cx="3276815" cy="1485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1A553-ED99-A26C-1C82-18FE137CF41F}"/>
              </a:ext>
            </a:extLst>
          </p:cNvPr>
          <p:cNvSpPr txBox="1"/>
          <p:nvPr/>
        </p:nvSpPr>
        <p:spPr>
          <a:xfrm>
            <a:off x="9266548" y="2688189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Figure from</a:t>
            </a:r>
          </a:p>
          <a:p>
            <a:r>
              <a:rPr kumimoji="1" lang="en-US" altLang="ja-JP" b="1" dirty="0">
                <a:solidFill>
                  <a:schemeClr val="accent6"/>
                </a:solidFill>
              </a:rPr>
              <a:t>[Zhong et al’ 2018]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110E1-5053-E214-AB9D-B859547057C8}"/>
              </a:ext>
            </a:extLst>
          </p:cNvPr>
          <p:cNvSpPr txBox="1"/>
          <p:nvPr/>
        </p:nvSpPr>
        <p:spPr>
          <a:xfrm>
            <a:off x="3050870" y="2410919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Intrinsic</a:t>
            </a:r>
          </a:p>
          <a:p>
            <a:r>
              <a:rPr lang="en-US" altLang="ja-JP" dirty="0"/>
              <a:t>2D manifold</a:t>
            </a:r>
            <a:endParaRPr kumimoji="1" lang="en-US" altLang="ja-JP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1254B-F9F5-2606-843F-7B8074A875EC}"/>
              </a:ext>
            </a:extLst>
          </p:cNvPr>
          <p:cNvSpPr txBox="1"/>
          <p:nvPr/>
        </p:nvSpPr>
        <p:spPr>
          <a:xfrm>
            <a:off x="8096459" y="2181784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2D manifold embedded in 3D</a:t>
            </a:r>
            <a:endParaRPr kumimoji="1" lang="en-US" altLang="ja-JP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2CCF040-1465-791C-0216-D38FEE175852}"/>
              </a:ext>
            </a:extLst>
          </p:cNvPr>
          <p:cNvSpPr/>
          <p:nvPr/>
        </p:nvSpPr>
        <p:spPr>
          <a:xfrm>
            <a:off x="6096000" y="2688189"/>
            <a:ext cx="451556" cy="1064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7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216535"/>
            <a:ext cx="1211199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Diffeomorphic embeddings of MVN(d) onto SPD(d+1)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7" y="2065318"/>
            <a:ext cx="6791325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41739" y="4952623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[Calvo &amp; </a:t>
            </a:r>
            <a:r>
              <a:rPr lang="en-US" sz="2400" b="1" dirty="0" err="1">
                <a:solidFill>
                  <a:schemeClr val="accent6"/>
                </a:solidFill>
              </a:rPr>
              <a:t>Oller</a:t>
            </a:r>
            <a:r>
              <a:rPr lang="en-US" sz="2400" b="1" dirty="0">
                <a:solidFill>
                  <a:schemeClr val="accent6"/>
                </a:solidFill>
              </a:rPr>
              <a:t> 1990]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" y="1542098"/>
            <a:ext cx="802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The </a:t>
            </a:r>
            <a:r>
              <a:rPr lang="en-US" sz="2800" b="1">
                <a:solidFill>
                  <a:srgbClr val="FF0000"/>
                </a:solidFill>
              </a:rPr>
              <a:t>diffeomorphisms</a:t>
            </a:r>
            <a:r>
              <a:rPr lang="en-US" sz="2800"/>
              <a:t> {f</a:t>
            </a:r>
            <a:r>
              <a:rPr lang="el-GR" b="1" baseline="-25000"/>
              <a:t>β</a:t>
            </a:r>
            <a:r>
              <a:rPr lang="en-US" sz="2800"/>
              <a:t>} foliates the SPD cone P(d+1)</a:t>
            </a:r>
            <a:endParaRPr lang="fr-FR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3740776"/>
            <a:ext cx="7572375" cy="193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122593"/>
            <a:ext cx="1261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</a:t>
            </a:r>
            <a:r>
              <a:rPr lang="en-US" sz="2800" b="1" dirty="0">
                <a:solidFill>
                  <a:srgbClr val="FF0000"/>
                </a:solidFill>
              </a:rPr>
              <a:t>half trace metric </a:t>
            </a:r>
            <a:r>
              <a:rPr lang="en-US" sz="2800" dirty="0"/>
              <a:t>in P(d+1), get the following </a:t>
            </a:r>
            <a:r>
              <a:rPr lang="en-US" sz="2800" b="1" dirty="0">
                <a:solidFill>
                  <a:srgbClr val="FF0000"/>
                </a:solidFill>
              </a:rPr>
              <a:t>metrics on MVN(d)</a:t>
            </a:r>
            <a:r>
              <a:rPr lang="en-US" sz="2800" dirty="0"/>
              <a:t>:</a:t>
            </a:r>
            <a:endParaRPr lang="fr-F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2800" y="5674351"/>
            <a:ext cx="1141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 </a:t>
            </a:r>
            <a:r>
              <a:rPr lang="el-GR" sz="2800" b="1" dirty="0">
                <a:solidFill>
                  <a:srgbClr val="FF0000"/>
                </a:solidFill>
              </a:rPr>
              <a:t>β</a:t>
            </a:r>
            <a:r>
              <a:rPr lang="en-US" sz="2800" b="1" dirty="0">
                <a:solidFill>
                  <a:srgbClr val="FF0000"/>
                </a:solidFill>
              </a:rPr>
              <a:t>=1</a:t>
            </a:r>
            <a:r>
              <a:rPr lang="en-US" sz="2800" dirty="0"/>
              <a:t> (constant), we thus get  a </a:t>
            </a:r>
            <a:r>
              <a:rPr lang="en-US" sz="2800" b="1" dirty="0">
                <a:solidFill>
                  <a:srgbClr val="FF0000"/>
                </a:solidFill>
              </a:rPr>
              <a:t>Fisher isometric embedding</a:t>
            </a:r>
            <a:r>
              <a:rPr lang="en-US" sz="2800" dirty="0"/>
              <a:t> of MVN(d) into SPD(d+1):</a:t>
            </a:r>
            <a:endParaRPr lang="fr-F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96" y="6117483"/>
            <a:ext cx="4067175" cy="59055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170304" y="4139368"/>
            <a:ext cx="880110" cy="1613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202" y="478489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  <a:highlight>
                  <a:srgbClr val="FFFF00"/>
                </a:highlight>
              </a:rPr>
              <a:t>β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=1</a:t>
            </a:r>
            <a:endParaRPr lang="fr-FR" dirty="0">
              <a:highlight>
                <a:srgbClr val="FFFF00"/>
              </a:highlight>
            </a:endParaRPr>
          </a:p>
        </p:txBody>
      </p:sp>
      <p:pic>
        <p:nvPicPr>
          <p:cNvPr id="6146" name="Picture 2" descr="The differential geometry of the space of symmetric positive-definite  matrices and its applications in engineering">
            <a:extLst>
              <a:ext uri="{FF2B5EF4-FFF2-40B4-BE49-F238E27FC236}">
                <a16:creationId xmlns:a16="http://schemas.microsoft.com/office/drawing/2014/main" id="{49F3F356-3947-A66D-B8D6-CFBCFBF0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26717" y="1175535"/>
            <a:ext cx="1691935" cy="201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" y="-227232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Fisher-Rao MVN distance: A lower bound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5454" y="2053083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[Calvo &amp; Oller 1990]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430" y="732122"/>
            <a:ext cx="1207734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Embed isometrically the Gaussian manifold N(d) into a </a:t>
            </a:r>
            <a:r>
              <a:rPr lang="en-US" sz="2800" b="1" dirty="0">
                <a:solidFill>
                  <a:srgbClr val="FF0000"/>
                </a:solidFill>
              </a:rPr>
              <a:t>submanifold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of codimension 1 into the SPD cone of dimension d+1:</a:t>
            </a:r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non-totally geodesic submanifold </a:t>
            </a:r>
            <a:r>
              <a:rPr lang="en-US" sz="2800" dirty="0"/>
              <a:t>{f(N)}: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closed-form </a:t>
            </a:r>
            <a:r>
              <a:rPr lang="en-US" sz="2800" b="1" dirty="0">
                <a:solidFill>
                  <a:srgbClr val="FF0000"/>
                </a:solidFill>
              </a:rPr>
              <a:t>SPD geodesic </a:t>
            </a:r>
            <a:r>
              <a:rPr lang="en-US" sz="2800" dirty="0"/>
              <a:t>in the (d+1)-dimensional cone: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SPD path is of length necessarily smaller than the MVN geodesic </a:t>
            </a:r>
          </a:p>
          <a:p>
            <a:r>
              <a:rPr lang="en-US" sz="2800" dirty="0"/>
              <a:t>      in submanifold f(N). Thus get a </a:t>
            </a:r>
            <a:r>
              <a:rPr lang="en-US" sz="2800" b="1" dirty="0">
                <a:solidFill>
                  <a:srgbClr val="FF0000"/>
                </a:solidFill>
              </a:rPr>
              <a:t>lower bound</a:t>
            </a:r>
            <a:r>
              <a:rPr lang="en-US" sz="2800" dirty="0"/>
              <a:t> on Rao distance:</a:t>
            </a:r>
            <a:endParaRPr lang="fr-F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7" y="2193257"/>
            <a:ext cx="520065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8" y="5468921"/>
            <a:ext cx="8270307" cy="12434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9759" y="3860555"/>
            <a:ext cx="4200108" cy="643395"/>
            <a:chOff x="3955732" y="3416777"/>
            <a:chExt cx="4019550" cy="600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842704" y="5468921"/>
            <a:ext cx="8869680" cy="1328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CD5DF-06B9-39F8-8FF2-19701B3CA2D6}"/>
              </a:ext>
            </a:extLst>
          </p:cNvPr>
          <p:cNvSpPr txBox="1"/>
          <p:nvPr/>
        </p:nvSpPr>
        <p:spPr>
          <a:xfrm>
            <a:off x="8392445" y="2616475"/>
            <a:ext cx="86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1800" b="1" dirty="0">
                <a:solidFill>
                  <a:srgbClr val="FF0000"/>
                </a:solidFill>
              </a:rPr>
              <a:t>β</a:t>
            </a:r>
            <a:r>
              <a:rPr lang="en-US" altLang="ja-JP" sz="1800" b="1" dirty="0">
                <a:solidFill>
                  <a:srgbClr val="FF0000"/>
                </a:solidFill>
              </a:rPr>
              <a:t>=1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379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93" y="-109571"/>
            <a:ext cx="11806013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distances between MV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6" y="2553698"/>
            <a:ext cx="11421444" cy="40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15" y="1662216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9" y="1486004"/>
            <a:ext cx="5476875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12941" y="5586282"/>
            <a:ext cx="203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SPD(d+1) cone</a:t>
            </a:r>
            <a:endParaRPr lang="fr-FR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9590" y="2701290"/>
            <a:ext cx="290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Gaussian(d) manifold</a:t>
            </a:r>
            <a:endParaRPr lang="fr-FR" sz="2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DE98C-9278-4766-9E13-311BF5C77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24" y="1989015"/>
            <a:ext cx="3756513" cy="74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6F1DF-0719-7B3B-D78C-DC7C2D8D74AC}"/>
              </a:ext>
            </a:extLst>
          </p:cNvPr>
          <p:cNvSpPr txBox="1"/>
          <p:nvPr/>
        </p:nvSpPr>
        <p:spPr>
          <a:xfrm>
            <a:off x="375676" y="6309620"/>
            <a:ext cx="11816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chemeClr val="accent6"/>
                </a:solidFill>
              </a:rPr>
              <a:t>“Fisher-Rao and pullback Hilbert cone distances on the multivariate Gaussian manifold with applications to simplification and quantization of mixtures", </a:t>
            </a:r>
            <a:r>
              <a:rPr lang="en-US" altLang="ja-JP" sz="1800" b="1" dirty="0">
                <a:solidFill>
                  <a:schemeClr val="accent6"/>
                </a:solidFill>
              </a:rPr>
              <a:t>ICML TAG 2023</a:t>
            </a:r>
            <a:endParaRPr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58D21-719E-1092-1E04-183B647F034A}"/>
              </a:ext>
            </a:extLst>
          </p:cNvPr>
          <p:cNvSpPr txBox="1"/>
          <p:nvPr/>
        </p:nvSpPr>
        <p:spPr>
          <a:xfrm>
            <a:off x="6212198" y="1215992"/>
            <a:ext cx="580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Projective Hilbert SPD distance</a:t>
            </a:r>
            <a:r>
              <a:rPr kumimoji="1" lang="en-US" altLang="ja-JP" sz="2800" dirty="0"/>
              <a:t>:</a:t>
            </a:r>
            <a:endParaRPr kumimoji="1" lang="ja-JP" alt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ED423-88C3-B836-6A89-43186C14B544}"/>
              </a:ext>
            </a:extLst>
          </p:cNvPr>
          <p:cNvSpPr/>
          <p:nvPr/>
        </p:nvSpPr>
        <p:spPr>
          <a:xfrm>
            <a:off x="6022828" y="1017281"/>
            <a:ext cx="6056283" cy="2145674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88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4C237-7065-6907-2928-E4A32C009032}"/>
              </a:ext>
            </a:extLst>
          </p:cNvPr>
          <p:cNvSpPr txBox="1"/>
          <p:nvPr/>
        </p:nvSpPr>
        <p:spPr>
          <a:xfrm>
            <a:off x="170760" y="213926"/>
            <a:ext cx="122039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MVN Fisher-Rao distance needs approximations </a:t>
            </a:r>
          </a:p>
          <a:p>
            <a:r>
              <a:rPr lang="en-US" sz="2800" dirty="0"/>
              <a:t>by sampling geodesics, require </a:t>
            </a:r>
            <a:r>
              <a:rPr lang="en-US" sz="2800" b="1" dirty="0">
                <a:solidFill>
                  <a:srgbClr val="FF0000"/>
                </a:solidFill>
              </a:rPr>
              <a:t>all </a:t>
            </a:r>
            <a:r>
              <a:rPr lang="en-US" sz="2800" b="1" dirty="0" err="1">
                <a:solidFill>
                  <a:srgbClr val="FF0000"/>
                </a:solidFill>
              </a:rPr>
              <a:t>eigenspectrum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of SPD matrices.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Hilbert SPD distance only requires to calculate </a:t>
            </a:r>
            <a:r>
              <a:rPr lang="en-US" sz="2800" b="1" dirty="0">
                <a:solidFill>
                  <a:srgbClr val="FF0000"/>
                </a:solidFill>
              </a:rPr>
              <a:t>extreme eigenvalues</a:t>
            </a:r>
            <a:r>
              <a:rPr lang="en-US" sz="2800" dirty="0"/>
              <a:t> 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eg.</a:t>
            </a:r>
            <a:r>
              <a:rPr lang="en-US" sz="2800" dirty="0"/>
              <a:t>, power method iterations), + geodesics are in simple closed form</a:t>
            </a:r>
            <a:endParaRPr lang="fr-F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BE304-5FF0-0C8C-EC72-AEAE7676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16" y="2083592"/>
            <a:ext cx="7478083" cy="354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FDC5A-2CC0-E1E9-35A9-A16AF618E99E}"/>
              </a:ext>
            </a:extLst>
          </p:cNvPr>
          <p:cNvSpPr txBox="1"/>
          <p:nvPr/>
        </p:nvSpPr>
        <p:spPr>
          <a:xfrm>
            <a:off x="630020" y="2029807"/>
            <a:ext cx="111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Comparison of geodesics  for two bivariate normal distributions shown by ellipses centered at means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12B3D-6044-ADE6-02B2-B5433662B05C}"/>
              </a:ext>
            </a:extLst>
          </p:cNvPr>
          <p:cNvSpPr txBox="1"/>
          <p:nvPr/>
        </p:nvSpPr>
        <p:spPr>
          <a:xfrm>
            <a:off x="114315" y="5631234"/>
            <a:ext cx="120212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A simple approximation method for the Fisher–Rao distance between multivariate normal distributions, Entropy 25.4 (2023): 654</a:t>
            </a:r>
            <a:endParaRPr lang="en-US" altLang="ja-JP" b="1" dirty="0">
              <a:solidFill>
                <a:schemeClr val="accent6"/>
              </a:solidFill>
            </a:endParaRPr>
          </a:p>
          <a:p>
            <a:r>
              <a:rPr lang="en-US" altLang="ja-JP" b="1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mixtures,  ICML TAG 2023.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39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D752-AC02-7EAE-38B9-593577F7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distances for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MultiVariate</a:t>
            </a:r>
            <a:r>
              <a:rPr kumimoji="1" lang="en-US" altLang="ja-JP" b="1" dirty="0">
                <a:solidFill>
                  <a:schemeClr val="accent5"/>
                </a:solidFill>
              </a:rPr>
              <a:t> </a:t>
            </a:r>
            <a:r>
              <a:rPr lang="en-US" altLang="ja-JP" b="1" dirty="0" err="1">
                <a:solidFill>
                  <a:schemeClr val="accent5"/>
                </a:solidFill>
              </a:rPr>
              <a:t>N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ormals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1178-7728-C4F5-B6E5-0B561E2E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" y="1253330"/>
            <a:ext cx="11887200" cy="469591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Geodesic equation solved for boundary values recently </a:t>
            </a:r>
            <a:r>
              <a:rPr kumimoji="1" lang="en-US" altLang="ja-JP" b="1" dirty="0">
                <a:solidFill>
                  <a:schemeClr val="accent6"/>
                </a:solidFill>
              </a:rPr>
              <a:t>[Kobayashi 2023]</a:t>
            </a:r>
          </a:p>
          <a:p>
            <a:endParaRPr kumimoji="1" lang="en-US" altLang="ja-JP" dirty="0"/>
          </a:p>
          <a:p>
            <a:r>
              <a:rPr lang="en-US" altLang="ja-JP" dirty="0"/>
              <a:t>Guaranteed </a:t>
            </a:r>
            <a:r>
              <a:rPr lang="en-US" altLang="ja-JP" b="1" dirty="0">
                <a:solidFill>
                  <a:srgbClr val="FF0000"/>
                </a:solidFill>
              </a:rPr>
              <a:t>1+</a:t>
            </a:r>
            <a:r>
              <a:rPr kumimoji="1" lang="el-GR" altLang="ja-JP" b="1" dirty="0">
                <a:solidFill>
                  <a:srgbClr val="FF0000"/>
                </a:solidFill>
              </a:rPr>
              <a:t>ε</a:t>
            </a:r>
            <a:r>
              <a:rPr lang="en-US" altLang="ja-JP" b="1" dirty="0">
                <a:solidFill>
                  <a:srgbClr val="FF0000"/>
                </a:solidFill>
              </a:rPr>
              <a:t> approximation algorithms </a:t>
            </a:r>
            <a:r>
              <a:rPr lang="en-US" altLang="ja-JP" b="1" dirty="0">
                <a:solidFill>
                  <a:schemeClr val="accent6"/>
                </a:solidFill>
              </a:rPr>
              <a:t>[N1]</a:t>
            </a:r>
          </a:p>
          <a:p>
            <a:endParaRPr lang="en-US" altLang="ja-JP" dirty="0"/>
          </a:p>
          <a:p>
            <a:r>
              <a:rPr lang="en-US" altLang="ja-JP" dirty="0"/>
              <a:t>New fast distances based on Hilbert projective geometry of the symmetric positive-definite cone </a:t>
            </a:r>
            <a:r>
              <a:rPr lang="en-US" altLang="ja-JP" b="1" dirty="0">
                <a:solidFill>
                  <a:schemeClr val="accent6"/>
                </a:solidFill>
              </a:rPr>
              <a:t>[N2]</a:t>
            </a:r>
          </a:p>
          <a:p>
            <a:endParaRPr kumimoji="1" lang="en-US" altLang="ja-JP" dirty="0"/>
          </a:p>
          <a:p>
            <a:r>
              <a:rPr lang="en-US" altLang="ja-JP" dirty="0"/>
              <a:t>General principles for approximating and bounding Fisher-Rao distances, specially when Fisher metric is Hessian:                      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8FE05-B5B1-BCF2-D728-CC2CBA09C9A9}"/>
              </a:ext>
            </a:extLst>
          </p:cNvPr>
          <p:cNvSpPr txBox="1"/>
          <p:nvPr/>
        </p:nvSpPr>
        <p:spPr>
          <a:xfrm>
            <a:off x="-31032" y="5688449"/>
            <a:ext cx="121181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solidFill>
                  <a:schemeClr val="accent6"/>
                </a:solidFill>
              </a:rPr>
              <a:t>[K] </a:t>
            </a:r>
            <a:r>
              <a:rPr lang="ja-JP" altLang="en-US" sz="1400" b="1" dirty="0">
                <a:solidFill>
                  <a:schemeClr val="accent6"/>
                </a:solidFill>
              </a:rPr>
              <a:t>Kobayashi, Shimpei. "Geodesics of multivariate normal distributions and a Toda lattice type Lax pair", Physica Scripta 98.11 (2023)</a:t>
            </a:r>
            <a:endParaRPr lang="en-US" altLang="ja-JP" sz="14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solidFill>
                  <a:schemeClr val="accent6"/>
                </a:solidFill>
              </a:rPr>
              <a:t>[N1] "A simple approximation method for the Fisher–Rao distance between multivariate normal distributions", Entropy 25.4 (2023): 654</a:t>
            </a:r>
            <a:r>
              <a:rPr lang="ja-JP" altLang="en-US" sz="1400" b="1" dirty="0">
                <a:solidFill>
                  <a:schemeClr val="accent6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solidFill>
                  <a:schemeClr val="accent6"/>
                </a:solidFill>
              </a:rPr>
              <a:t>[N2] </a:t>
            </a:r>
            <a:r>
              <a:rPr lang="ja-JP" altLang="en-US" sz="1400" b="1" dirty="0">
                <a:solidFill>
                  <a:schemeClr val="accent6"/>
                </a:solidFill>
              </a:rPr>
              <a:t>“Fisher-Rao and pullback Hilbert cone distances on the multivariate Gaussian manifold with applications to simplification and quantization of mixtures", Topological, Algebraic and Geometric Learning Workshops 2023. PMLR,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solidFill>
                  <a:schemeClr val="accent6"/>
                </a:solidFill>
              </a:rPr>
              <a:t>[N3] </a:t>
            </a:r>
            <a:r>
              <a:rPr lang="ja-JP" altLang="en-US" sz="1400" b="1" dirty="0">
                <a:solidFill>
                  <a:schemeClr val="accent6"/>
                </a:solidFill>
              </a:rPr>
              <a:t> "Approximation and bounding techniques for the Fisher-Rao distances", arXiv:2403.10089 (2024)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D1B31-CF6C-FE51-BB08-46D6E72A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545" y="1649690"/>
            <a:ext cx="1831874" cy="177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3819A-7D63-E3A9-227B-93C9084CE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34" y="5089259"/>
            <a:ext cx="3117056" cy="436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B9F49-D046-D074-23B0-6DA350AA3E0A}"/>
              </a:ext>
            </a:extLst>
          </p:cNvPr>
          <p:cNvSpPr txBox="1"/>
          <p:nvPr/>
        </p:nvSpPr>
        <p:spPr>
          <a:xfrm>
            <a:off x="11176000" y="4638272"/>
            <a:ext cx="101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chemeClr val="accent6"/>
                </a:solidFill>
              </a:rPr>
              <a:t>[N3]</a:t>
            </a:r>
            <a:r>
              <a:rPr kumimoji="1" lang="en-US" altLang="ja-JP" sz="2800" b="1" dirty="0">
                <a:solidFill>
                  <a:schemeClr val="accent6"/>
                </a:solidFill>
              </a:rPr>
              <a:t>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14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6A9C-B5D2-450D-1059-96AAC641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0"/>
            <a:ext cx="1200424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Projective divergences beyond Hilbert/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Birkhoff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9109-2BB0-09A1-6AF5-09E1ECC6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19" y="1079490"/>
            <a:ext cx="4330830" cy="334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BC550-1C73-5791-7950-C83CF9D9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7" y="2625552"/>
            <a:ext cx="5889298" cy="603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B8C4-44CC-0A8B-14D7-023DC89CDEEA}"/>
              </a:ext>
            </a:extLst>
          </p:cNvPr>
          <p:cNvSpPr txBox="1"/>
          <p:nvPr/>
        </p:nvSpPr>
        <p:spPr>
          <a:xfrm>
            <a:off x="187751" y="1107466"/>
            <a:ext cx="812669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Projective divergences </a:t>
            </a:r>
            <a:r>
              <a:rPr kumimoji="1" lang="en-US" altLang="ja-JP" sz="2400" dirty="0"/>
              <a:t>are pseudo-divergences </a:t>
            </a:r>
            <a:r>
              <a:rPr kumimoji="1" lang="en-US" altLang="ja-JP" sz="2400" dirty="0">
                <a:sym typeface="Wingdings" panose="05000000000000000000" pitchFamily="2" charset="2"/>
              </a:rPr>
              <a:t></a:t>
            </a:r>
            <a:r>
              <a:rPr kumimoji="1" lang="en-US" altLang="ja-JP" sz="2400" dirty="0"/>
              <a:t> which are invariant under rescaling of their arguments. </a:t>
            </a:r>
          </a:p>
          <a:p>
            <a:r>
              <a:rPr lang="en-US" altLang="ja-JP" sz="2400" dirty="0"/>
              <a:t>= D</a:t>
            </a:r>
            <a:r>
              <a:rPr kumimoji="1" lang="en-US" altLang="ja-JP" sz="2400" dirty="0"/>
              <a:t>ivergences between rays</a:t>
            </a:r>
            <a:r>
              <a:rPr lang="en-US" altLang="ja-JP" sz="2400" dirty="0"/>
              <a:t> on the positive measure orthant cone</a:t>
            </a:r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kumimoji="1" lang="en-US" altLang="ja-JP" sz="2400" dirty="0"/>
              <a:t>For example, 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Cauchy-Schwarz divergence:</a:t>
            </a:r>
          </a:p>
          <a:p>
            <a:endParaRPr lang="en-US" altLang="ja-JP" sz="2400" b="1" dirty="0">
              <a:solidFill>
                <a:schemeClr val="accent4"/>
              </a:solidFill>
            </a:endParaRPr>
          </a:p>
          <a:p>
            <a:endParaRPr kumimoji="1" lang="en-US" altLang="ja-JP" sz="2400" b="1" dirty="0">
              <a:solidFill>
                <a:schemeClr val="accent4"/>
              </a:solidFill>
            </a:endParaRPr>
          </a:p>
          <a:p>
            <a:endParaRPr lang="en-US" altLang="ja-JP" sz="2400" b="1" dirty="0">
              <a:solidFill>
                <a:schemeClr val="accent4"/>
              </a:solidFill>
            </a:endParaRPr>
          </a:p>
          <a:p>
            <a:r>
              <a:rPr kumimoji="1" lang="en-US" altLang="ja-JP" sz="2400" dirty="0"/>
              <a:t>and </a:t>
            </a:r>
            <a:r>
              <a:rPr kumimoji="1" lang="en-US" altLang="ja-JP" sz="2400" b="1" dirty="0" err="1">
                <a:solidFill>
                  <a:schemeClr val="accent4"/>
                </a:solidFill>
              </a:rPr>
              <a:t>Hölder</a:t>
            </a:r>
            <a:r>
              <a:rPr kumimoji="1" lang="en-US" altLang="ja-JP" sz="2400" b="1" dirty="0">
                <a:solidFill>
                  <a:schemeClr val="accent4"/>
                </a:solidFill>
              </a:rPr>
              <a:t> divergences</a:t>
            </a:r>
            <a:r>
              <a:rPr kumimoji="1" lang="en-US" altLang="ja-JP" sz="2400" dirty="0"/>
              <a:t>:</a:t>
            </a:r>
          </a:p>
          <a:p>
            <a:endParaRPr kumimoji="1" lang="en-US" altLang="ja-JP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59C3C-020D-3609-6292-22055E92E326}"/>
              </a:ext>
            </a:extLst>
          </p:cNvPr>
          <p:cNvSpPr txBox="1"/>
          <p:nvPr/>
        </p:nvSpPr>
        <p:spPr>
          <a:xfrm>
            <a:off x="2144595" y="6488668"/>
            <a:ext cx="10911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N, Sun, and Marchand-Maillet, "On Hölder projective divergences." Entropy 19.3 (2017)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B1556-686C-6903-D9B8-4B0389FD3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33" y="3743462"/>
            <a:ext cx="5743575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29B82-FD2C-43D6-E9ED-4C64AADC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96" y="5221896"/>
            <a:ext cx="7924800" cy="1057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3E6B4-0CE2-6A45-D516-59FFA7192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304" y="5623988"/>
            <a:ext cx="3048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7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451716-D660-E44C-51C8-70D51B3DD0FB}"/>
              </a:ext>
            </a:extLst>
          </p:cNvPr>
          <p:cNvSpPr txBox="1">
            <a:spLocks/>
          </p:cNvSpPr>
          <p:nvPr/>
        </p:nvSpPr>
        <p:spPr>
          <a:xfrm>
            <a:off x="1445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Outline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4A0C45-5895-49EE-7CD0-0859335938F6}"/>
              </a:ext>
            </a:extLst>
          </p:cNvPr>
          <p:cNvSpPr txBox="1">
            <a:spLocks/>
          </p:cNvSpPr>
          <p:nvPr/>
        </p:nvSpPr>
        <p:spPr>
          <a:xfrm>
            <a:off x="355076" y="1161698"/>
            <a:ext cx="11836924" cy="5532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u="sng" dirty="0"/>
              <a:t>I. Background: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Divergences are </a:t>
            </a:r>
            <a:r>
              <a:rPr lang="en-US" altLang="ja-JP" i="1" dirty="0"/>
              <a:t>everywhere</a:t>
            </a:r>
            <a:r>
              <a:rPr lang="en-US" altLang="ja-JP" dirty="0"/>
              <a:t> in information sciences for </a:t>
            </a:r>
            <a:r>
              <a:rPr lang="en-US" altLang="ja-JP" dirty="0">
                <a:solidFill>
                  <a:srgbClr val="7030A0"/>
                </a:solidFill>
              </a:rPr>
              <a:t>different purposes</a:t>
            </a:r>
            <a:r>
              <a:rPr lang="en-US" altLang="ja-JP" dirty="0"/>
              <a:t>! </a:t>
            </a:r>
          </a:p>
          <a:p>
            <a:r>
              <a:rPr lang="en-US" altLang="ja-JP" dirty="0"/>
              <a:t>Principles of </a:t>
            </a:r>
          </a:p>
          <a:p>
            <a:pPr marL="2286000" lvl="5" indent="0">
              <a:buNone/>
            </a:pP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①</a:t>
            </a:r>
            <a:r>
              <a:rPr lang="en-US" altLang="ja-JP" sz="2800" dirty="0"/>
              <a:t> f-divergences</a:t>
            </a:r>
          </a:p>
          <a:p>
            <a:pPr marL="2286000" lvl="5" indent="0">
              <a:buNone/>
            </a:pP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②</a:t>
            </a:r>
            <a:r>
              <a:rPr lang="en-US" altLang="ja-JP" sz="2800" dirty="0"/>
              <a:t> Bregman divergences</a:t>
            </a:r>
          </a:p>
          <a:p>
            <a:pPr marL="2286000" lvl="5" indent="0">
              <a:buNone/>
            </a:pP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③</a:t>
            </a:r>
            <a:r>
              <a:rPr lang="en-US" altLang="ja-JP" sz="2800" dirty="0"/>
              <a:t> Rao distance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u="sng" dirty="0"/>
              <a:t>II. In this talk, recent advances via three concepts:</a:t>
            </a:r>
          </a:p>
          <a:p>
            <a:endParaRPr lang="en-US" altLang="ja-JP" u="sng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Fisher-Rao distances and </a:t>
            </a: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① </a:t>
            </a:r>
            <a:r>
              <a:rPr lang="en-US" altLang="ja-JP" b="1" dirty="0">
                <a:solidFill>
                  <a:srgbClr val="FF0000"/>
                </a:solidFill>
              </a:rPr>
              <a:t>projective distances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Bregman divergences and </a:t>
            </a: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② </a:t>
            </a:r>
            <a:r>
              <a:rPr lang="en-US" altLang="ja-JP" b="1" dirty="0">
                <a:solidFill>
                  <a:srgbClr val="FF0000"/>
                </a:solidFill>
              </a:rPr>
              <a:t>comparative convexity</a:t>
            </a:r>
          </a:p>
          <a:p>
            <a:pPr marL="514350" indent="-514350">
              <a:buFont typeface="+mj-lt"/>
              <a:buAutoNum type="arabicPeriod"/>
            </a:pP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f-divergence analysis via </a:t>
            </a:r>
            <a:r>
              <a:rPr lang="ja-JP" alt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③ </a:t>
            </a:r>
            <a:r>
              <a:rPr lang="en-US" altLang="ja-JP" b="1" dirty="0">
                <a:solidFill>
                  <a:srgbClr val="FF0000"/>
                </a:solidFill>
              </a:rPr>
              <a:t>maximal invariant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7245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949B-76A1-6419-928E-BDC9A24E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4" y="116126"/>
            <a:ext cx="11774863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Projective divergences for statistical inference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5BA2-D887-DB00-1A7E-C83E3DCB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94" y="1080466"/>
            <a:ext cx="119983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Half-sided projective divergences </a:t>
            </a:r>
            <a:r>
              <a:rPr lang="en-US" altLang="ja-JP" dirty="0"/>
              <a:t>are useful for estimating parameters of densities which have intractable normalizers: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For example, </a:t>
            </a:r>
            <a:r>
              <a:rPr kumimoji="1" lang="en-US" altLang="ja-JP" b="1" dirty="0" err="1">
                <a:solidFill>
                  <a:schemeClr val="accent4"/>
                </a:solidFill>
              </a:rPr>
              <a:t>Hyvarinen</a:t>
            </a:r>
            <a:r>
              <a:rPr kumimoji="1" lang="en-US" altLang="ja-JP" b="1" dirty="0">
                <a:solidFill>
                  <a:schemeClr val="accent4"/>
                </a:solidFill>
              </a:rPr>
              <a:t>/Fisher divergence </a:t>
            </a:r>
            <a:r>
              <a:rPr kumimoji="1" lang="en-US" altLang="ja-JP" dirty="0"/>
              <a:t>in score matching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8A050-3139-C61B-1D22-FF1E25BA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961" y="3388435"/>
            <a:ext cx="7574867" cy="1199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DFD2D-D3C2-EEF0-ECEE-931699C4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20" y="5806671"/>
            <a:ext cx="6144984" cy="727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F8780D-4828-11CA-073B-E4264789E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552" y="4579856"/>
            <a:ext cx="2858734" cy="903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015D6E-AD09-990B-0A54-5D8CE0BAC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005" y="4588408"/>
            <a:ext cx="2435935" cy="10677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B90220-CA41-A52B-DD2A-D27E8D2C188E}"/>
              </a:ext>
            </a:extLst>
          </p:cNvPr>
          <p:cNvSpPr txBox="1"/>
          <p:nvPr/>
        </p:nvSpPr>
        <p:spPr>
          <a:xfrm>
            <a:off x="6586973" y="4706770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Intractable model</a:t>
            </a:r>
          </a:p>
          <a:p>
            <a:r>
              <a:rPr lang="en-US" altLang="ja-JP" sz="2400" dirty="0"/>
              <a:t>because of Z</a:t>
            </a:r>
            <a:endParaRPr kumimoji="1" lang="en-US" altLang="ja-JP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A4A80D-F1FD-8EB5-CD3B-41E52AEB8656}"/>
              </a:ext>
            </a:extLst>
          </p:cNvPr>
          <p:cNvSpPr txBox="1"/>
          <p:nvPr/>
        </p:nvSpPr>
        <p:spPr>
          <a:xfrm>
            <a:off x="322431" y="4763487"/>
            <a:ext cx="32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Empirical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D52037-D06D-2F06-3C1D-7C167EF00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96" y="5805857"/>
            <a:ext cx="4391304" cy="59737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B77575-64F8-3546-FEFB-B69CFA9E1618}"/>
              </a:ext>
            </a:extLst>
          </p:cNvPr>
          <p:cNvSpPr/>
          <p:nvPr/>
        </p:nvSpPr>
        <p:spPr>
          <a:xfrm>
            <a:off x="4842240" y="5948375"/>
            <a:ext cx="729456" cy="3123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44F89-011E-059B-FBD2-EDB39941CE05}"/>
              </a:ext>
            </a:extLst>
          </p:cNvPr>
          <p:cNvSpPr txBox="1"/>
          <p:nvPr/>
        </p:nvSpPr>
        <p:spPr>
          <a:xfrm>
            <a:off x="322431" y="5425294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Since we have: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D673-E022-4CCA-1099-4CCC0C30BB0F}"/>
              </a:ext>
            </a:extLst>
          </p:cNvPr>
          <p:cNvSpPr txBox="1"/>
          <p:nvPr/>
        </p:nvSpPr>
        <p:spPr>
          <a:xfrm>
            <a:off x="7342734" y="6396144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Estimate unnormalized models</a:t>
            </a:r>
          </a:p>
        </p:txBody>
      </p:sp>
    </p:spTree>
    <p:extLst>
      <p:ext uri="{BB962C8B-B14F-4D97-AF65-F5344CB8AC3E}">
        <p14:creationId xmlns:p14="http://schemas.microsoft.com/office/powerpoint/2010/main" val="272885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A791-CDDF-30E4-9D1C-DE848CC0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56" y="12024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What is a “Statistical manifold”?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4E1B-0576-5E7D-F7AF-4A871D205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6" y="1723640"/>
            <a:ext cx="1165769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Two meanings in the literature: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4"/>
                </a:solidFill>
              </a:rPr>
              <a:t>	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①</a:t>
            </a:r>
            <a:r>
              <a:rPr lang="en-US" altLang="ja-JP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accent4"/>
                </a:solidFill>
              </a:rPr>
              <a:t>Typed statistical model manifold </a:t>
            </a:r>
            <a:r>
              <a:rPr kumimoji="1" lang="en-US" altLang="ja-JP" dirty="0"/>
              <a:t>versus </a:t>
            </a:r>
          </a:p>
          <a:p>
            <a:pPr marL="0" indent="0">
              <a:buNone/>
            </a:pPr>
            <a:r>
              <a:rPr kumimoji="1" lang="en-US" altLang="ja-JP" b="1" dirty="0">
                <a:solidFill>
                  <a:schemeClr val="accent4"/>
                </a:solidFill>
              </a:rPr>
              <a:t>	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②</a:t>
            </a:r>
            <a:r>
              <a:rPr kumimoji="1" lang="en-US" altLang="ja-JP" b="1" dirty="0">
                <a:solidFill>
                  <a:schemeClr val="accent4"/>
                </a:solidFill>
              </a:rPr>
              <a:t> manifold with a dualistic structure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① </a:t>
            </a:r>
            <a:r>
              <a:rPr kumimoji="1" lang="en-US" altLang="ja-JP" b="1" dirty="0">
                <a:solidFill>
                  <a:srgbClr val="FF0000"/>
                </a:solidFill>
              </a:rPr>
              <a:t>Manifold of statistical models </a:t>
            </a:r>
            <a:r>
              <a:rPr kumimoji="1" lang="en-US" altLang="ja-JP" dirty="0"/>
              <a:t>(points are typed as statistical models): </a:t>
            </a:r>
          </a:p>
          <a:p>
            <a:pPr marL="0" indent="0">
              <a:buNone/>
            </a:pPr>
            <a:r>
              <a:rPr kumimoji="1" lang="en-US" altLang="ja-JP" dirty="0"/>
              <a:t>  For example, the Fisher-Rao manifold of Gaussian distributions</a:t>
            </a:r>
          </a:p>
          <a:p>
            <a:endParaRPr lang="en-US" altLang="ja-JP" dirty="0"/>
          </a:p>
          <a:p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②</a:t>
            </a:r>
            <a:r>
              <a:rPr lang="en-US" altLang="ja-JP" b="1" dirty="0">
                <a:solidFill>
                  <a:srgbClr val="FF0000"/>
                </a:solidFill>
              </a:rPr>
              <a:t>Manifold with a ``statistical structure’’ </a:t>
            </a:r>
            <a:r>
              <a:rPr lang="en-US" altLang="ja-JP" dirty="0"/>
              <a:t>(differential geometry): Lauritzen coined the term “statistical manifold” for manifolds equipped with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structure (</a:t>
            </a:r>
            <a:r>
              <a:rPr lang="en-US" altLang="ja-JP" b="1" dirty="0" err="1">
                <a:solidFill>
                  <a:srgbClr val="FF0000"/>
                </a:solidFill>
                <a:highlight>
                  <a:srgbClr val="FFFF00"/>
                </a:highlight>
              </a:rPr>
              <a:t>g,C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altLang="ja-JP" dirty="0"/>
              <a:t>, a Riemannian metric tensor g and a totally symmetric cubic tensor C  (next slide!)</a:t>
            </a:r>
            <a:endParaRPr kumimoji="1" lang="en-US" altLang="ja-J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D50F8-8E8E-CB20-6BFE-E3D323DCC7CA}"/>
              </a:ext>
            </a:extLst>
          </p:cNvPr>
          <p:cNvSpPr txBox="1"/>
          <p:nvPr/>
        </p:nvSpPr>
        <p:spPr>
          <a:xfrm>
            <a:off x="480766" y="6252178"/>
            <a:ext cx="12069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Lee  et al., "A statistical manifold framework for point cloud data", Intl Conf on Machine Learning, ICML 2022. </a:t>
            </a:r>
          </a:p>
          <a:p>
            <a:r>
              <a:rPr lang="ja-JP" altLang="en-US" sz="1600" b="1" dirty="0">
                <a:solidFill>
                  <a:schemeClr val="accent6"/>
                </a:solidFill>
              </a:rPr>
              <a:t>Lauritzen, "Statistical manifolds", Differential geometry in statistical inference 10 (1987): 163-216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DCD30-D1AA-FABF-FA36-8B26081E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488" y="120240"/>
            <a:ext cx="3745754" cy="2367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73EC6-0E7F-3F2B-1415-0D907B252BC0}"/>
              </a:ext>
            </a:extLst>
          </p:cNvPr>
          <p:cNvSpPr txBox="1"/>
          <p:nvPr/>
        </p:nvSpPr>
        <p:spPr>
          <a:xfrm>
            <a:off x="11367911" y="413689"/>
            <a:ext cx="575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①</a:t>
            </a:r>
            <a:endParaRPr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D7A5A4-8884-DE2B-0F83-EC71285DC97A}"/>
              </a:ext>
            </a:extLst>
          </p:cNvPr>
          <p:cNvSpPr txBox="1"/>
          <p:nvPr/>
        </p:nvSpPr>
        <p:spPr>
          <a:xfrm>
            <a:off x="8048978" y="2405002"/>
            <a:ext cx="221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Figure from</a:t>
            </a:r>
          </a:p>
          <a:p>
            <a:r>
              <a:rPr kumimoji="1" lang="en-US" altLang="ja-JP" dirty="0"/>
              <a:t>[Cheng et al. </a:t>
            </a:r>
            <a:r>
              <a:rPr lang="en-US" altLang="ja-JP" dirty="0"/>
              <a:t>2017]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973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3F8-AF53-382D-724F-F5520FFB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3" y="1833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Dualistic structures of statistical manifolds:</a:t>
            </a:r>
            <a:br>
              <a:rPr kumimoji="1" lang="en-US" altLang="ja-JP" b="1" dirty="0">
                <a:solidFill>
                  <a:schemeClr val="accent5"/>
                </a:solidFill>
              </a:rPr>
            </a:br>
            <a:r>
              <a:rPr kumimoji="1" lang="en-US" altLang="ja-JP" b="1" dirty="0">
                <a:solidFill>
                  <a:schemeClr val="accent5"/>
                </a:solidFill>
              </a:rPr>
              <a:t>Pure geometric structures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A526D-E53B-25C5-FBA7-2EEF9C129CB3}"/>
              </a:ext>
            </a:extLst>
          </p:cNvPr>
          <p:cNvSpPr txBox="1"/>
          <p:nvPr/>
        </p:nvSpPr>
        <p:spPr>
          <a:xfrm>
            <a:off x="1777737" y="6488668"/>
            <a:ext cx="10414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 "The many faces of information geometry." Not. Am. Math. Soc 69.1 (2022): 36-45.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2265-CEC8-15E6-FA02-0E0E7B6B3FA8}"/>
              </a:ext>
            </a:extLst>
          </p:cNvPr>
          <p:cNvSpPr txBox="1"/>
          <p:nvPr/>
        </p:nvSpPr>
        <p:spPr>
          <a:xfrm>
            <a:off x="4871300" y="5978653"/>
            <a:ext cx="768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https://www.ams.org/journals/notices/202201/rnoti-p36.pdf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2AC53-339B-C938-C941-E793B26D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" y="1209921"/>
            <a:ext cx="5996061" cy="4087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FE6F1-4087-E4E6-05A6-DCB7F6C2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1436181"/>
            <a:ext cx="5776624" cy="3704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9E5E58-BD6F-8B6F-92F3-98B618CCCB79}"/>
              </a:ext>
            </a:extLst>
          </p:cNvPr>
          <p:cNvSpPr txBox="1"/>
          <p:nvPr/>
        </p:nvSpPr>
        <p:spPr>
          <a:xfrm>
            <a:off x="1447698" y="5299313"/>
            <a:ext cx="2616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α</a:t>
            </a:r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-manifold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CCF01-DCAE-1206-5EFA-1A44E558F5CF}"/>
              </a:ext>
            </a:extLst>
          </p:cNvPr>
          <p:cNvSpPr txBox="1"/>
          <p:nvPr/>
        </p:nvSpPr>
        <p:spPr>
          <a:xfrm>
            <a:off x="5767348" y="5309990"/>
            <a:ext cx="6424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0-manifold = Riemannian manifold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AED35-4816-B48B-84F5-C8DE628B6170}"/>
              </a:ext>
            </a:extLst>
          </p:cNvPr>
          <p:cNvSpPr txBox="1"/>
          <p:nvPr/>
        </p:nvSpPr>
        <p:spPr>
          <a:xfrm>
            <a:off x="571507" y="5653472"/>
            <a:ext cx="3748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lang="el-GR" altLang="ja-JP" dirty="0"/>
              <a:t>α </a:t>
            </a:r>
            <a:r>
              <a:rPr lang="en-US" altLang="ja-JP" dirty="0"/>
              <a:t>-geometry from (</a:t>
            </a:r>
            <a:r>
              <a:rPr lang="en-US" altLang="ja-JP" dirty="0" err="1"/>
              <a:t>g,C</a:t>
            </a:r>
            <a:r>
              <a:rPr lang="en-US" altLang="ja-JP" dirty="0"/>
              <a:t>) structure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076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A336-7250-CBDA-7528-50C07508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69" y="-94362"/>
            <a:ext cx="1205476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Dually flat spaces (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M,g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,</a:t>
            </a:r>
            <a:r>
              <a:rPr kumimoji="1" lang="el-GR" altLang="ja-JP" sz="4000" b="1" dirty="0">
                <a:solidFill>
                  <a:schemeClr val="accent5"/>
                </a:solidFill>
              </a:rPr>
              <a:t> ∇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,</a:t>
            </a:r>
            <a:r>
              <a:rPr kumimoji="1" lang="el-GR" altLang="ja-JP" sz="4000" b="1" dirty="0">
                <a:solidFill>
                  <a:schemeClr val="accent5"/>
                </a:solidFill>
              </a:rPr>
              <a:t> ∇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*): Bregman manifolds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D1C1-2FE6-9D59-BAE4-F48DFB64A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000" y="1024613"/>
            <a:ext cx="4189429" cy="4351338"/>
          </a:xfrm>
        </p:spPr>
        <p:txBody>
          <a:bodyPr/>
          <a:lstStyle/>
          <a:p>
            <a:r>
              <a:rPr kumimoji="1" lang="en-US" altLang="ja-JP" dirty="0"/>
              <a:t>A connection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 is </a:t>
            </a:r>
            <a:r>
              <a:rPr kumimoji="1" lang="en-US" altLang="ja-JP" b="1" dirty="0">
                <a:solidFill>
                  <a:schemeClr val="accent4"/>
                </a:solidFill>
              </a:rPr>
              <a:t>flat </a:t>
            </a:r>
            <a:r>
              <a:rPr kumimoji="1" lang="en-US" altLang="ja-JP" dirty="0"/>
              <a:t>if there exists a coordinate system</a:t>
            </a:r>
            <a:r>
              <a:rPr kumimoji="1" lang="el-GR" altLang="ja-JP" dirty="0"/>
              <a:t>θ</a:t>
            </a:r>
            <a:r>
              <a:rPr kumimoji="1" lang="en-US" altLang="ja-JP" dirty="0"/>
              <a:t> such that all Christoffel symbols vanis</a:t>
            </a:r>
            <a:r>
              <a:rPr lang="en-US" altLang="ja-JP" dirty="0"/>
              <a:t>h: </a:t>
            </a:r>
            <a:r>
              <a:rPr kumimoji="1" lang="el-GR" altLang="ja-JP" dirty="0"/>
              <a:t>Γ 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=0.</a:t>
            </a:r>
          </a:p>
          <a:p>
            <a:r>
              <a:rPr lang="en-US" altLang="ja-JP" dirty="0"/>
              <a:t> </a:t>
            </a:r>
            <a:r>
              <a:rPr kumimoji="1" lang="el-GR" altLang="ja-JP" dirty="0"/>
              <a:t>θ </a:t>
            </a:r>
            <a:r>
              <a:rPr kumimoji="1" lang="en-US" altLang="ja-JP" dirty="0"/>
              <a:t> </a:t>
            </a:r>
            <a:r>
              <a:rPr lang="en-US" altLang="ja-JP" dirty="0"/>
              <a:t>is called</a:t>
            </a:r>
            <a:r>
              <a:rPr kumimoji="1" lang="el-GR" altLang="ja-JP" dirty="0"/>
              <a:t> </a:t>
            </a:r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lang="en-US" altLang="ja-JP" b="1" dirty="0">
                <a:solidFill>
                  <a:schemeClr val="accent4"/>
                </a:solidFill>
              </a:rPr>
              <a:t> –affine coordinate system</a:t>
            </a:r>
            <a:r>
              <a:rPr kumimoji="1" lang="en-US" altLang="ja-JP" b="1" dirty="0">
                <a:solidFill>
                  <a:schemeClr val="accent4"/>
                </a:solidFill>
              </a:rPr>
              <a:t> </a:t>
            </a:r>
          </a:p>
          <a:p>
            <a:r>
              <a:rPr kumimoji="1" lang="el-GR" altLang="ja-JP" b="1" dirty="0">
                <a:solidFill>
                  <a:schemeClr val="accent4"/>
                </a:solidFill>
              </a:rPr>
              <a:t>∇</a:t>
            </a:r>
            <a:r>
              <a:rPr kumimoji="1" lang="en-US" altLang="ja-JP" b="1" dirty="0">
                <a:solidFill>
                  <a:schemeClr val="accent4"/>
                </a:solidFill>
              </a:rPr>
              <a:t>-geodesic </a:t>
            </a:r>
            <a:r>
              <a:rPr kumimoji="1" lang="en-US" altLang="ja-JP" dirty="0"/>
              <a:t>solves as </a:t>
            </a:r>
            <a:r>
              <a:rPr kumimoji="1" lang="en-US" altLang="ja-JP" b="1" dirty="0"/>
              <a:t>line segments</a:t>
            </a:r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49E89-07A0-D34B-051E-7B07CA664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" y="1024613"/>
            <a:ext cx="6960289" cy="4559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A0BF3-2DBA-5823-1C02-9C811FD956B5}"/>
              </a:ext>
            </a:extLst>
          </p:cNvPr>
          <p:cNvSpPr txBox="1"/>
          <p:nvPr/>
        </p:nvSpPr>
        <p:spPr>
          <a:xfrm>
            <a:off x="991353" y="56716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Also called </a:t>
            </a:r>
            <a:r>
              <a:rPr kumimoji="1" lang="en-US" altLang="ja-JP" b="1" dirty="0">
                <a:solidFill>
                  <a:srgbClr val="FF0000"/>
                </a:solidFill>
              </a:rPr>
              <a:t>Hessian manifolds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B3EFB-D53C-CC78-54AA-5D291B12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18" y="5151694"/>
            <a:ext cx="3041349" cy="8261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B76E1-A69F-0485-C182-88265011A43A}"/>
              </a:ext>
            </a:extLst>
          </p:cNvPr>
          <p:cNvCxnSpPr/>
          <p:nvPr/>
        </p:nvCxnSpPr>
        <p:spPr>
          <a:xfrm>
            <a:off x="9098470" y="5247392"/>
            <a:ext cx="2102177" cy="91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7F8640-5F8A-FA2D-0572-AC8DDF917E26}"/>
              </a:ext>
            </a:extLst>
          </p:cNvPr>
          <p:cNvCxnSpPr>
            <a:cxnSpLocks/>
          </p:cNvCxnSpPr>
          <p:nvPr/>
        </p:nvCxnSpPr>
        <p:spPr>
          <a:xfrm flipV="1">
            <a:off x="9447262" y="5072194"/>
            <a:ext cx="1404594" cy="985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36FF14-E0C4-6702-4FA2-042970F57534}"/>
              </a:ext>
            </a:extLst>
          </p:cNvPr>
          <p:cNvSpPr txBox="1"/>
          <p:nvPr/>
        </p:nvSpPr>
        <p:spPr>
          <a:xfrm>
            <a:off x="348006" y="6258747"/>
            <a:ext cx="11799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"On geodesic triangles with right angles in a dually flat space." Progress in Information Geometry: Theory and Applications, 2021 </a:t>
            </a:r>
          </a:p>
        </p:txBody>
      </p:sp>
    </p:spTree>
    <p:extLst>
      <p:ext uri="{BB962C8B-B14F-4D97-AF65-F5344CB8AC3E}">
        <p14:creationId xmlns:p14="http://schemas.microsoft.com/office/powerpoint/2010/main" val="4162559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FFAB-B2FB-8D8C-2AC1-27DF1BCC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88" y="-4238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manifolds in Statistics/ML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838DE-F45D-BA79-1AB7-6A7F5558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1383"/>
            <a:ext cx="12192000" cy="595885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Whenever you have a strictly convex smooth function, you can build a </a:t>
            </a:r>
            <a:r>
              <a:rPr kumimoji="1" lang="en-US" altLang="ja-JP" b="1" dirty="0">
                <a:solidFill>
                  <a:srgbClr val="FF0000"/>
                </a:solidFill>
              </a:rPr>
              <a:t>dually flat space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*)</a:t>
            </a:r>
            <a:r>
              <a:rPr kumimoji="1" lang="en-US" altLang="ja-JP" dirty="0"/>
              <a:t>.</a:t>
            </a:r>
          </a:p>
          <a:p>
            <a:r>
              <a:rPr lang="en-US" altLang="ja-JP" dirty="0"/>
              <a:t>Whenever  you have a dually flat space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M,g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 </a:t>
            </a:r>
            <a:r>
              <a:rPr kumimoji="1" lang="en-US" altLang="ja-JP" sz="2800" dirty="0"/>
              <a:t>*)</a:t>
            </a:r>
            <a:r>
              <a:rPr lang="en-US" altLang="ja-JP" sz="2800" dirty="0"/>
              <a:t>, you can </a:t>
            </a:r>
            <a:r>
              <a:rPr lang="en-US" altLang="ja-JP" sz="2800" b="1" dirty="0">
                <a:solidFill>
                  <a:srgbClr val="FF0000"/>
                </a:solidFill>
              </a:rPr>
              <a:t>reconstruct</a:t>
            </a:r>
            <a:r>
              <a:rPr lang="en-US" altLang="ja-JP" sz="2800" dirty="0"/>
              <a:t> the convex </a:t>
            </a:r>
            <a:r>
              <a:rPr lang="en-US" altLang="ja-JP" dirty="0"/>
              <a:t>conjugates </a:t>
            </a:r>
            <a:r>
              <a:rPr kumimoji="1" lang="en-US" altLang="ja-JP" dirty="0"/>
              <a:t>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),  F*(</a:t>
            </a:r>
            <a:r>
              <a:rPr kumimoji="1" lang="el-GR" altLang="ja-JP" dirty="0"/>
              <a:t>η</a:t>
            </a:r>
            <a:r>
              <a:rPr kumimoji="1" lang="en-US" altLang="ja-JP" dirty="0"/>
              <a:t>) , and the dual Bregman divergences</a:t>
            </a:r>
          </a:p>
          <a:p>
            <a:r>
              <a:rPr lang="en-US" altLang="ja-JP" dirty="0" err="1"/>
              <a:t>Thm</a:t>
            </a:r>
            <a:r>
              <a:rPr lang="en-US" altLang="ja-JP" dirty="0"/>
              <a:t>: </a:t>
            </a:r>
            <a:r>
              <a:rPr lang="en-US" altLang="ja-JP" b="1" dirty="0">
                <a:highlight>
                  <a:srgbClr val="FFFF00"/>
                </a:highlight>
              </a:rPr>
              <a:t>Bregman divergences = canonical divergences of dually flat spaces</a:t>
            </a:r>
          </a:p>
          <a:p>
            <a:r>
              <a:rPr kumimoji="1" lang="en-US" altLang="ja-JP" dirty="0"/>
              <a:t>In Stats/ML, we often consider </a:t>
            </a:r>
            <a:r>
              <a:rPr kumimoji="1" lang="en-US" altLang="ja-JP" b="1" dirty="0">
                <a:solidFill>
                  <a:srgbClr val="FF0000"/>
                </a:solidFill>
              </a:rPr>
              <a:t>exponential families </a:t>
            </a:r>
            <a:r>
              <a:rPr kumimoji="1" lang="en-US" altLang="ja-JP" dirty="0"/>
              <a:t>with densities 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It turns out that the normalizer Z</a:t>
            </a:r>
            <a:r>
              <a:rPr kumimoji="1"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  <a:r>
              <a:rPr kumimoji="1" lang="en-US" altLang="ja-JP" b="1" dirty="0">
                <a:solidFill>
                  <a:srgbClr val="FF0000"/>
                </a:solidFill>
              </a:rPr>
              <a:t>partition function</a:t>
            </a:r>
            <a:r>
              <a:rPr kumimoji="1" lang="en-US" altLang="ja-JP" dirty="0"/>
              <a:t> AND the log-normalizer 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)=log Z(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</a:t>
            </a:r>
            <a:r>
              <a:rPr kumimoji="1" lang="en-US" altLang="ja-JP" b="1" dirty="0">
                <a:solidFill>
                  <a:srgbClr val="FF0000"/>
                </a:solidFill>
              </a:rPr>
              <a:t>cumulant function </a:t>
            </a:r>
            <a:r>
              <a:rPr kumimoji="1" lang="en-US" altLang="ja-JP" dirty="0"/>
              <a:t>are both convex!</a:t>
            </a:r>
          </a:p>
          <a:p>
            <a:r>
              <a:rPr lang="en-US" altLang="ja-JP" dirty="0"/>
              <a:t>So we get </a:t>
            </a:r>
            <a:r>
              <a:rPr lang="en-US" altLang="ja-JP" b="1" dirty="0">
                <a:solidFill>
                  <a:srgbClr val="FF0000"/>
                </a:solidFill>
              </a:rPr>
              <a:t>two dually flat spaces </a:t>
            </a:r>
            <a:r>
              <a:rPr lang="en-US" altLang="ja-JP" dirty="0"/>
              <a:t>built from Z or F yielding Bregman divergences. Classically DFS from F was considered…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615AF-73FF-9DC7-3E71-73F5D442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3602124"/>
            <a:ext cx="4267200" cy="10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4C43C-E8A3-033E-B8C2-EB5FA341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74" y="3972100"/>
            <a:ext cx="54006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1C412-A5A6-3E2D-82A1-6A9EC055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5" y="4505500"/>
            <a:ext cx="29337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8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B7-8CB6-EB3A-11D2-300E09C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4" y="154869"/>
            <a:ext cx="11875911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Two Bregman manifolds from partition/cumulants functions of exponential families, two pairs of BDs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88A6-0FF4-5477-38AE-064D51B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4" y="2044543"/>
            <a:ext cx="8349335" cy="146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9568F-BA23-DAB6-618A-1C50E17F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30161"/>
            <a:ext cx="2933700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F727B-8818-4712-17BF-7DFFC39AFD53}"/>
              </a:ext>
            </a:extLst>
          </p:cNvPr>
          <p:cNvSpPr txBox="1"/>
          <p:nvPr/>
        </p:nvSpPr>
        <p:spPr>
          <a:xfrm>
            <a:off x="4452054" y="1480432"/>
            <a:ext cx="7277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/>
              <a:t>F(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)=log Z(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   Z(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)=exp(F(</a:t>
            </a:r>
            <a:r>
              <a:rPr kumimoji="1" lang="el-GR" altLang="ja-JP" sz="2800" b="1" dirty="0"/>
              <a:t>θ</a:t>
            </a:r>
            <a:r>
              <a:rPr kumimoji="1" lang="en-US" altLang="ja-JP" sz="2800" b="1" dirty="0"/>
              <a:t>)=)    </a:t>
            </a:r>
            <a:endParaRPr lang="ja-JP" altLang="en-US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FE15C-F689-4C75-DD8C-EF566751B5DE}"/>
              </a:ext>
            </a:extLst>
          </p:cNvPr>
          <p:cNvSpPr txBox="1">
            <a:spLocks/>
          </p:cNvSpPr>
          <p:nvPr/>
        </p:nvSpPr>
        <p:spPr>
          <a:xfrm>
            <a:off x="313906" y="3507932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And furthermore, we can define </a:t>
            </a:r>
            <a:r>
              <a:rPr lang="en-US" altLang="ja-JP" b="1" dirty="0">
                <a:solidFill>
                  <a:srgbClr val="FF0000"/>
                </a:solidFill>
              </a:rPr>
              <a:t>skewed Jensen divergences </a:t>
            </a:r>
            <a:r>
              <a:rPr lang="en-US" altLang="ja-JP" dirty="0"/>
              <a:t>from the convex generators: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19DEB-2DAB-5A6C-E15A-7898759B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4148577"/>
            <a:ext cx="9803497" cy="143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55455-295B-CCD5-4BD1-26A3F867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17" y="6093531"/>
            <a:ext cx="5591175" cy="609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65893B-3294-44DE-98A1-65C6D1709B79}"/>
              </a:ext>
            </a:extLst>
          </p:cNvPr>
          <p:cNvSpPr txBox="1">
            <a:spLocks/>
          </p:cNvSpPr>
          <p:nvPr/>
        </p:nvSpPr>
        <p:spPr>
          <a:xfrm>
            <a:off x="450231" y="5572605"/>
            <a:ext cx="1104271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Including the </a:t>
            </a:r>
            <a:r>
              <a:rPr lang="en-US" altLang="ja-JP" b="1" dirty="0">
                <a:solidFill>
                  <a:srgbClr val="FF0000"/>
                </a:solidFill>
              </a:rPr>
              <a:t>symmetric Jensen divergence </a:t>
            </a:r>
            <a:r>
              <a:rPr lang="en-US" altLang="ja-JP" dirty="0"/>
              <a:t>when </a:t>
            </a:r>
            <a:r>
              <a:rPr lang="ja-JP" altLang="en-US" dirty="0"/>
              <a:t>𝛼</a:t>
            </a:r>
            <a:r>
              <a:rPr lang="en-US" altLang="ja-JP" dirty="0"/>
              <a:t>=1/2: </a:t>
            </a:r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589B3E-88C0-67EC-5957-F28A23E0B1E4}"/>
              </a:ext>
            </a:extLst>
          </p:cNvPr>
          <p:cNvSpPr txBox="1">
            <a:spLocks/>
          </p:cNvSpPr>
          <p:nvPr/>
        </p:nvSpPr>
        <p:spPr>
          <a:xfrm>
            <a:off x="835376" y="6395031"/>
            <a:ext cx="10521245" cy="3021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CE3D-D162-5854-727F-F5FDE2121EB7}"/>
              </a:ext>
            </a:extLst>
          </p:cNvPr>
          <p:cNvSpPr txBox="1"/>
          <p:nvPr/>
        </p:nvSpPr>
        <p:spPr>
          <a:xfrm>
            <a:off x="245253" y="2010158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98817-DEA2-101C-DB53-7EC65EFBB49B}"/>
              </a:ext>
            </a:extLst>
          </p:cNvPr>
          <p:cNvSpPr txBox="1"/>
          <p:nvPr/>
        </p:nvSpPr>
        <p:spPr>
          <a:xfrm>
            <a:off x="245253" y="2613934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CEDE-3801-0744-69BB-9B0A12269C01}"/>
              </a:ext>
            </a:extLst>
          </p:cNvPr>
          <p:cNvSpPr txBox="1"/>
          <p:nvPr/>
        </p:nvSpPr>
        <p:spPr>
          <a:xfrm>
            <a:off x="287000" y="4221076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① </a:t>
            </a:r>
            <a:endParaRPr lang="ja-JP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889-37DE-6E14-E231-90980E550A91}"/>
              </a:ext>
            </a:extLst>
          </p:cNvPr>
          <p:cNvSpPr txBox="1"/>
          <p:nvPr/>
        </p:nvSpPr>
        <p:spPr>
          <a:xfrm>
            <a:off x="287000" y="4824852"/>
            <a:ext cx="93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000" dirty="0"/>
              <a:t> ② 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422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9D0F-D10F-A62A-5754-AFB37B46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11" y="9349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Statistical divergences corresponding to BDs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</a:rPr>
              <a:t> cumulant functions F of EFs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37E7D-735D-35D5-717C-7011F8FA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11" y="4864899"/>
            <a:ext cx="11271402" cy="1325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1A1E4C-7EFE-C40B-E27D-7AA89CDCAFDD}"/>
              </a:ext>
            </a:extLst>
          </p:cNvPr>
          <p:cNvSpPr/>
          <p:nvPr/>
        </p:nvSpPr>
        <p:spPr>
          <a:xfrm>
            <a:off x="550611" y="4747980"/>
            <a:ext cx="11452039" cy="161898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8FAF9-A548-B44E-F507-39CBCD94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7" y="1925100"/>
            <a:ext cx="5666934" cy="1213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31414-34CA-36BB-812A-3ECDDC14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33" y="1766450"/>
            <a:ext cx="5964400" cy="1530547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8953C346-77B5-995E-3B93-379F41227AD0}"/>
              </a:ext>
            </a:extLst>
          </p:cNvPr>
          <p:cNvSpPr/>
          <p:nvPr/>
        </p:nvSpPr>
        <p:spPr>
          <a:xfrm>
            <a:off x="5294489" y="2427112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240DA-C7A6-319B-882B-03C01E3B5E27}"/>
              </a:ext>
            </a:extLst>
          </p:cNvPr>
          <p:cNvSpPr txBox="1"/>
          <p:nvPr/>
        </p:nvSpPr>
        <p:spPr>
          <a:xfrm>
            <a:off x="550611" y="3622379"/>
            <a:ext cx="500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Scaled Bhattacharyya/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Rényi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distances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41D3931-2A0B-608F-8FE7-E1AEB58E1966}"/>
              </a:ext>
            </a:extLst>
          </p:cNvPr>
          <p:cNvSpPr/>
          <p:nvPr/>
        </p:nvSpPr>
        <p:spPr>
          <a:xfrm>
            <a:off x="5723448" y="361468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3C098-ED21-CBDB-3C68-8E1B70BE3641}"/>
              </a:ext>
            </a:extLst>
          </p:cNvPr>
          <p:cNvSpPr txBox="1"/>
          <p:nvPr/>
        </p:nvSpPr>
        <p:spPr>
          <a:xfrm>
            <a:off x="6724133" y="3614683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for cumulant function F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6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45F381-10DF-1843-6430-3A9C2AEE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Statistical divergences corresponding to BDs </a:t>
            </a:r>
            <a:r>
              <a:rPr kumimoji="1" lang="en-US" altLang="ja-JP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b="1" dirty="0">
                <a:solidFill>
                  <a:schemeClr val="accent5"/>
                </a:solidFill>
              </a:rPr>
              <a:t> partition functions Z of EFs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E2D27-8C4D-40B7-FF33-9D7D8EAEB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7" y="5348975"/>
            <a:ext cx="11453190" cy="1325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77DB62-1757-ECA2-1013-308DEBB4B8C2}"/>
              </a:ext>
            </a:extLst>
          </p:cNvPr>
          <p:cNvSpPr/>
          <p:nvPr/>
        </p:nvSpPr>
        <p:spPr>
          <a:xfrm>
            <a:off x="637547" y="5207405"/>
            <a:ext cx="11452039" cy="14415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76727-A8AD-728A-3C06-B27513E7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" y="2007711"/>
            <a:ext cx="6077957" cy="1204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75963-0EBA-2F05-9822-1EBC9A579CB1}"/>
              </a:ext>
            </a:extLst>
          </p:cNvPr>
          <p:cNvSpPr txBox="1"/>
          <p:nvPr/>
        </p:nvSpPr>
        <p:spPr>
          <a:xfrm>
            <a:off x="2549659" y="3700180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Amari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α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-divergences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9B3BBAE3-A932-ECEA-C3FF-3FFEB015A73D}"/>
              </a:ext>
            </a:extLst>
          </p:cNvPr>
          <p:cNvSpPr/>
          <p:nvPr/>
        </p:nvSpPr>
        <p:spPr>
          <a:xfrm>
            <a:off x="5723448" y="3614683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883ED-75CC-51DD-90A1-504C44332BFC}"/>
              </a:ext>
            </a:extLst>
          </p:cNvPr>
          <p:cNvSpPr txBox="1"/>
          <p:nvPr/>
        </p:nvSpPr>
        <p:spPr>
          <a:xfrm>
            <a:off x="6724133" y="3614683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Scaled skewed Jensen divergence 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</a:rPr>
              <a:t>for </a:t>
            </a:r>
            <a:r>
              <a:rPr lang="en-US" altLang="ja-JP" sz="2000" b="1" dirty="0">
                <a:solidFill>
                  <a:srgbClr val="FF0000"/>
                </a:solidFill>
              </a:rPr>
              <a:t>partition function Z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B99393E-B53A-246E-AF4E-D2E73DE8A023}"/>
              </a:ext>
            </a:extLst>
          </p:cNvPr>
          <p:cNvSpPr/>
          <p:nvPr/>
        </p:nvSpPr>
        <p:spPr>
          <a:xfrm>
            <a:off x="6070599" y="2508792"/>
            <a:ext cx="832744" cy="3590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B90FE-0250-AA05-274D-A00A8B4B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45" y="2100110"/>
            <a:ext cx="5297311" cy="11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2305-716E-787E-A544-F38D4A7C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88900"/>
            <a:ext cx="1198461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accent5"/>
                </a:solidFill>
              </a:rPr>
              <a:t>KLD between normalized and unnormalized densities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297E-E7ED-F2A3-01A6-62909008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7" y="1341244"/>
            <a:ext cx="7053508" cy="125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C1A39-7425-9783-5C37-69C3B7238EE1}"/>
              </a:ext>
            </a:extLst>
          </p:cNvPr>
          <p:cNvSpPr txBox="1"/>
          <p:nvPr/>
        </p:nvSpPr>
        <p:spPr>
          <a:xfrm>
            <a:off x="829559" y="2601097"/>
            <a:ext cx="744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With </a:t>
            </a:r>
            <a:r>
              <a:rPr kumimoji="1" lang="en-US" altLang="ja-JP" sz="2000" dirty="0"/>
              <a:t>generalized BDs to </a:t>
            </a:r>
            <a:r>
              <a:rPr kumimoji="1" lang="en-US" altLang="ja-JP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duo Bregman pseudo-divergences</a:t>
            </a:r>
            <a:r>
              <a:rPr kumimoji="1" lang="en-US" altLang="ja-JP" sz="2000" dirty="0"/>
              <a:t>:</a:t>
            </a:r>
            <a:endParaRPr kumimoji="1" lang="ja-JP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6B44C-1E49-03F8-25E9-3A034224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93" y="2931458"/>
            <a:ext cx="7189049" cy="600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6317C-F463-1CE0-4D95-38A34679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02" y="3531508"/>
            <a:ext cx="3971925" cy="35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FE1B2B-43B9-6524-78E6-A8387DF4938F}"/>
              </a:ext>
            </a:extLst>
          </p:cNvPr>
          <p:cNvSpPr txBox="1"/>
          <p:nvPr/>
        </p:nvSpPr>
        <p:spPr>
          <a:xfrm>
            <a:off x="601057" y="3534857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with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B40AC1-E58C-229C-380B-6FFC1F23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07" y="2255862"/>
            <a:ext cx="18002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C21011-9494-C1F7-EAD1-A5AB1441585D}"/>
              </a:ext>
            </a:extLst>
          </p:cNvPr>
          <p:cNvSpPr txBox="1"/>
          <p:nvPr/>
        </p:nvSpPr>
        <p:spPr>
          <a:xfrm>
            <a:off x="5481147" y="2193919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with</a:t>
            </a:r>
            <a:endParaRPr kumimoji="1" lang="ja-JP" altLang="en-US" sz="2000" dirty="0"/>
          </a:p>
        </p:txBody>
      </p:sp>
      <p:pic>
        <p:nvPicPr>
          <p:cNvPr id="1026" name="Picture 2" descr="The duo Bregman divergence induced by two strictly convex and... | Download  Scientific Diagram">
            <a:extLst>
              <a:ext uri="{FF2B5EF4-FFF2-40B4-BE49-F238E27FC236}">
                <a16:creationId xmlns:a16="http://schemas.microsoft.com/office/drawing/2014/main" id="{CC09FFA9-C466-733C-9562-DFDD553F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518" y="1149502"/>
            <a:ext cx="3370936" cy="26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6A644-837C-FD8A-95AF-EF2F1708A3CC}"/>
              </a:ext>
            </a:extLst>
          </p:cNvPr>
          <p:cNvSpPr txBox="1"/>
          <p:nvPr/>
        </p:nvSpPr>
        <p:spPr>
          <a:xfrm>
            <a:off x="103695" y="4562649"/>
            <a:ext cx="11984609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Kullback-Leibler</a:t>
            </a:r>
            <a:r>
              <a:rPr kumimoji="1" lang="en-US" altLang="ja-JP" sz="2800" dirty="0"/>
              <a:t> divergence between two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truncated densities </a:t>
            </a:r>
            <a:r>
              <a:rPr kumimoji="1" lang="en-US" altLang="ja-JP" sz="2800" dirty="0"/>
              <a:t>of a same exponential family amount to a duo Bregman pseudo-divergence</a:t>
            </a:r>
            <a:endParaRPr kumimoji="1" lang="ja-JP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648AD-578B-8D4C-FE6B-8B851BA81B45}"/>
              </a:ext>
            </a:extLst>
          </p:cNvPr>
          <p:cNvSpPr txBox="1"/>
          <p:nvPr/>
        </p:nvSpPr>
        <p:spPr>
          <a:xfrm>
            <a:off x="207390" y="6048340"/>
            <a:ext cx="11738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Statistical divergences between densities of truncated exponential families with nested supports: Duo Bregman and duo Jensen divergences, Entropy 24.3 (2022) </a:t>
            </a:r>
          </a:p>
        </p:txBody>
      </p:sp>
    </p:spTree>
    <p:extLst>
      <p:ext uri="{BB962C8B-B14F-4D97-AF65-F5344CB8AC3E}">
        <p14:creationId xmlns:p14="http://schemas.microsoft.com/office/powerpoint/2010/main" val="369300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accent5"/>
                </a:solidFill>
              </a:rPr>
              <a:t>Comparative convexity: (M,N)-convexity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" y="2323117"/>
            <a:ext cx="12010533" cy="4351338"/>
          </a:xfrm>
        </p:spPr>
        <p:txBody>
          <a:bodyPr/>
          <a:lstStyle/>
          <a:p>
            <a:r>
              <a:rPr lang="en-US" altLang="ja-JP" i="1" u="sng" dirty="0"/>
              <a:t>Definition</a:t>
            </a:r>
            <a:r>
              <a:rPr lang="en-US" altLang="ja-JP" dirty="0"/>
              <a:t>: </a:t>
            </a:r>
            <a:r>
              <a:rPr kumimoji="1" lang="en-US" altLang="ja-JP" dirty="0"/>
              <a:t>A function Z is </a:t>
            </a:r>
            <a:r>
              <a:rPr kumimoji="1" lang="en-US" altLang="ja-JP" b="1" dirty="0">
                <a:solidFill>
                  <a:srgbClr val="FF0000"/>
                </a:solidFill>
              </a:rPr>
              <a:t>(M,N)-convex </a:t>
            </a:r>
            <a:r>
              <a:rPr kumimoji="1" lang="en-US" altLang="ja-JP" dirty="0" err="1"/>
              <a:t>iff</a:t>
            </a:r>
            <a:r>
              <a:rPr kumimoji="1" lang="en-US" altLang="ja-JP" dirty="0"/>
              <a:t> for  in </a:t>
            </a:r>
            <a:r>
              <a:rPr kumimoji="1" lang="el-GR" altLang="ja-JP" dirty="0"/>
              <a:t>α </a:t>
            </a:r>
            <a:r>
              <a:rPr kumimoji="1" lang="en-US" altLang="ja-JP" dirty="0"/>
              <a:t>in [0,1]: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Ordinary convexity: (A,A)-convexity </a:t>
            </a:r>
            <a:r>
              <a:rPr lang="en-US" altLang="ja-JP" dirty="0" err="1"/>
              <a:t>wrt</a:t>
            </a:r>
            <a:r>
              <a:rPr lang="en-US" altLang="ja-JP" dirty="0"/>
              <a:t> to arithmetic weighted mean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Log-convexity</a:t>
            </a:r>
            <a:r>
              <a:rPr kumimoji="1" lang="en-US" altLang="ja-JP" dirty="0"/>
              <a:t>: </a:t>
            </a:r>
            <a:r>
              <a:rPr kumimoji="1" lang="en-US" altLang="ja-JP" b="1" dirty="0">
                <a:solidFill>
                  <a:srgbClr val="FF0000"/>
                </a:solidFill>
              </a:rPr>
              <a:t>(A,G)-convexity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to A/geometric weighted means</a:t>
            </a:r>
            <a:r>
              <a:rPr lang="en-US" altLang="ja-JP" dirty="0"/>
              <a:t>: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0709-7514-F491-3FEF-FA0D2AC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7" y="3052009"/>
            <a:ext cx="7308411" cy="63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F29A0-D5BD-D566-ED84-EDE739A9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7" y="4538146"/>
            <a:ext cx="4542407" cy="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0A3A-A011-F8E7-D043-A601591F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4" y="6130302"/>
            <a:ext cx="4107060" cy="54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92DE-451A-483E-71FC-DA0596FF7C4A}"/>
              </a:ext>
            </a:extLst>
          </p:cNvPr>
          <p:cNvSpPr txBox="1"/>
          <p:nvPr/>
        </p:nvSpPr>
        <p:spPr>
          <a:xfrm>
            <a:off x="0" y="1285860"/>
            <a:ext cx="612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Ordinary convexity </a:t>
            </a:r>
            <a:r>
              <a:rPr kumimoji="1" lang="en-US" altLang="ja-JP" sz="2800" dirty="0"/>
              <a:t>of a function:</a:t>
            </a:r>
            <a:endParaRPr lang="ja-JP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DD60C-9608-30FC-CE9E-075388AE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827" y="1248659"/>
            <a:ext cx="6463173" cy="62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58B30-A83D-1694-2558-0BD51D2222F1}"/>
              </a:ext>
            </a:extLst>
          </p:cNvPr>
          <p:cNvSpPr txBox="1"/>
          <p:nvPr/>
        </p:nvSpPr>
        <p:spPr>
          <a:xfrm>
            <a:off x="10148712" y="170826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ABF1A-F776-6A5E-1352-49971E89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63115"/>
            <a:ext cx="50101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11E9C-E6D5-1B4B-4349-FCACC737A13A}"/>
              </a:ext>
            </a:extLst>
          </p:cNvPr>
          <p:cNvSpPr txBox="1"/>
          <p:nvPr/>
        </p:nvSpPr>
        <p:spPr>
          <a:xfrm>
            <a:off x="9929939" y="649432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5BAE-0184-6CDA-C37C-70702EAC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28" y="4424156"/>
            <a:ext cx="6463173" cy="620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2BF35-2D8D-595E-A5E4-F2DD299678E1}"/>
              </a:ext>
            </a:extLst>
          </p:cNvPr>
          <p:cNvSpPr txBox="1"/>
          <p:nvPr/>
        </p:nvSpPr>
        <p:spPr>
          <a:xfrm>
            <a:off x="10024113" y="488376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f</a:t>
            </a:r>
            <a:r>
              <a:rPr kumimoji="1" lang="en-US" altLang="ja-JP" sz="2000" dirty="0"/>
              <a:t>or all t in [0,1]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224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B990-6928-17F4-E787-940CAE97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2" y="-63187"/>
            <a:ext cx="12160578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Why statistical distances in information sciences?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A865-84DB-1295-5523-28C2F5DF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24" y="1262376"/>
            <a:ext cx="11772901" cy="5595624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Probability theory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convergence theorems </a:t>
            </a:r>
            <a:r>
              <a:rPr kumimoji="1" lang="en-US" altLang="ja-JP" dirty="0" err="1"/>
              <a:t>wrt</a:t>
            </a:r>
            <a:r>
              <a:rPr kumimoji="1" lang="en-US" altLang="ja-JP" dirty="0"/>
              <a:t> probability metrics</a:t>
            </a:r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Statistics: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Divergence-based estimators</a:t>
            </a:r>
            <a:r>
              <a:rPr lang="en-US" altLang="ja-JP" dirty="0"/>
              <a:t>: d</a:t>
            </a:r>
            <a:r>
              <a:rPr kumimoji="1" lang="en-US" altLang="ja-JP" dirty="0"/>
              <a:t>issimilarities between empirical distributions and models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Scoring rules</a:t>
            </a:r>
            <a:r>
              <a:rPr lang="en-US" altLang="ja-JP" dirty="0"/>
              <a:t>: evaluates forecasts, probabilistic predictions 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Information theory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Mutual information </a:t>
            </a:r>
            <a:r>
              <a:rPr kumimoji="1" lang="en-US" altLang="ja-JP" dirty="0"/>
              <a:t>of random variables</a:t>
            </a:r>
          </a:p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Signal processing</a:t>
            </a:r>
            <a:r>
              <a:rPr kumimoji="1" lang="en-US" altLang="ja-JP" dirty="0"/>
              <a:t>: Decompositions, approximate matrix factorization: NMF        via </a:t>
            </a:r>
            <a:r>
              <a:rPr kumimoji="1" lang="el-GR" altLang="ja-JP" dirty="0"/>
              <a:t>β</a:t>
            </a:r>
            <a:r>
              <a:rPr kumimoji="1" lang="en-US" altLang="ja-JP" dirty="0"/>
              <a:t>-divergence in sound processing, etc.</a:t>
            </a:r>
          </a:p>
          <a:p>
            <a:endParaRPr lang="en-US" altLang="ja-JP" dirty="0"/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Machine learning, pattern recognition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Loss functions </a:t>
            </a:r>
            <a:r>
              <a:rPr kumimoji="1" lang="en-US" altLang="ja-JP" dirty="0"/>
              <a:t>for training models, optimal transport, Integral probability metrics (MMDs)</a:t>
            </a:r>
          </a:p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Information geometry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canonical divergences </a:t>
            </a:r>
            <a:r>
              <a:rPr kumimoji="1" lang="en-US" altLang="ja-JP" dirty="0"/>
              <a:t>of geometric structures, geometry of divergences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660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-65518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Comparative convexity </a:t>
            </a:r>
            <a:r>
              <a:rPr kumimoji="1" lang="en-US" altLang="ja-JP" sz="4000" b="1" dirty="0" err="1">
                <a:solidFill>
                  <a:schemeClr val="accent5"/>
                </a:solidFill>
              </a:rPr>
              <a:t>wrt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 quasi-arithmetic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077669"/>
            <a:ext cx="10515600" cy="519734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Kolmogorov-Nagumo-De </a:t>
            </a:r>
            <a:r>
              <a:rPr kumimoji="1" lang="en-US" altLang="ja-JP" dirty="0" err="1"/>
              <a:t>Finitti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rgbClr val="FF0000"/>
                </a:solidFill>
              </a:rPr>
              <a:t>quasi-arithmetic mean </a:t>
            </a:r>
            <a:r>
              <a:rPr kumimoji="1" lang="en-US" altLang="ja-JP" dirty="0"/>
              <a:t>for a strictly monotone generator h(u):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Includes </a:t>
            </a:r>
            <a:r>
              <a:rPr lang="en-US" altLang="ja-JP" b="1" dirty="0">
                <a:solidFill>
                  <a:srgbClr val="FF0000"/>
                </a:solidFill>
              </a:rPr>
              <a:t>power means </a:t>
            </a:r>
            <a:r>
              <a:rPr lang="en-US" altLang="ja-JP" dirty="0"/>
              <a:t>which are </a:t>
            </a:r>
            <a:r>
              <a:rPr lang="en-US" altLang="ja-JP" i="1" dirty="0"/>
              <a:t>homogeneous means</a:t>
            </a:r>
            <a:r>
              <a:rPr lang="en-US" altLang="ja-JP" dirty="0"/>
              <a:t>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Include the </a:t>
            </a:r>
            <a:r>
              <a:rPr lang="en-US" altLang="ja-JP" b="1" dirty="0">
                <a:solidFill>
                  <a:srgbClr val="FF0000"/>
                </a:solidFill>
              </a:rPr>
              <a:t>geometric mean </a:t>
            </a:r>
            <a:r>
              <a:rPr lang="en-US" altLang="ja-JP" dirty="0"/>
              <a:t>when </a:t>
            </a:r>
            <a:r>
              <a:rPr lang="en-US" altLang="ja-JP" dirty="0">
                <a:latin typeface="+mj-lt"/>
              </a:rPr>
              <a:t>p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+mj-lt"/>
              </a:rPr>
              <a:t>→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+mj-lt"/>
              </a:rPr>
              <a:t>0</a:t>
            </a:r>
            <a:endParaRPr kumimoji="1" lang="en-US" altLang="ja-JP" dirty="0">
              <a:latin typeface="+mj-lt"/>
            </a:endParaRP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92D4-BA14-38D7-E801-1824DCD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75" y="1919486"/>
            <a:ext cx="6662230" cy="66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8664-838E-A57D-9449-D4416D6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2" y="3479965"/>
            <a:ext cx="9909924" cy="7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BB7C-3C45-4D46-1F9B-8316FA3D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14" y="4369481"/>
            <a:ext cx="2117196" cy="6125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8F1C6-2E9A-0CDB-55A4-1E2FC5CB8818}"/>
              </a:ext>
            </a:extLst>
          </p:cNvPr>
          <p:cNvGrpSpPr/>
          <p:nvPr/>
        </p:nvGrpSpPr>
        <p:grpSpPr>
          <a:xfrm>
            <a:off x="6509943" y="4279598"/>
            <a:ext cx="3022247" cy="777711"/>
            <a:chOff x="6509944" y="4678762"/>
            <a:chExt cx="2190750" cy="563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4159D9-3370-2E61-B8FC-6F280BD2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44" y="4737680"/>
              <a:ext cx="1076325" cy="50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77E989-9881-E6DA-1F75-64A2D4A5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6269" y="4678762"/>
              <a:ext cx="1114425" cy="457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1FBF34-53D3-6F46-273D-09A4E310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1" y="5730500"/>
            <a:ext cx="11643149" cy="696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818B1D-D696-778B-6B79-EFF6584741B6}"/>
              </a:ext>
            </a:extLst>
          </p:cNvPr>
          <p:cNvSpPr/>
          <p:nvPr/>
        </p:nvSpPr>
        <p:spPr>
          <a:xfrm>
            <a:off x="297686" y="5635500"/>
            <a:ext cx="11643149" cy="8595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9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7CD-9137-8CB2-37A8-8D279E4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8255"/>
            <a:ext cx="11136984" cy="1325563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(M,N)-convexity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C0F1-3F3B-5695-5825-07B739D7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5" y="1476833"/>
            <a:ext cx="11398626" cy="4351338"/>
          </a:xfrm>
        </p:spPr>
        <p:txBody>
          <a:bodyPr/>
          <a:lstStyle/>
          <a:p>
            <a:r>
              <a:rPr lang="en-US" altLang="ja-JP" dirty="0"/>
              <a:t>Skew Jensen divergence from (M,N) comparative convexity: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Non-negative for </a:t>
            </a:r>
            <a:r>
              <a:rPr lang="en-US" altLang="ja-JP" b="1" dirty="0">
                <a:solidFill>
                  <a:srgbClr val="FF0000"/>
                </a:solidFill>
              </a:rPr>
              <a:t>(M,N)-convex generators </a:t>
            </a:r>
            <a:r>
              <a:rPr lang="en-US" altLang="ja-JP" dirty="0"/>
              <a:t>F, provided regular means M and N (e.g. power means)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36E8-F8FB-E772-CDE6-D8693C1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05883"/>
            <a:ext cx="80867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C8875-B7C8-3F4F-1E60-F0B2E9C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" y="4122861"/>
            <a:ext cx="11591146" cy="200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FB9F9-8039-6D40-7C47-AA24DAF9C668}"/>
              </a:ext>
            </a:extLst>
          </p:cNvPr>
          <p:cNvSpPr txBox="1"/>
          <p:nvPr/>
        </p:nvSpPr>
        <p:spPr>
          <a:xfrm>
            <a:off x="216816" y="219892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Definition:</a:t>
            </a:r>
            <a:endParaRPr kumimoji="1" lang="ja-JP" altLang="en-US" sz="2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5DE70-6DA3-FB36-4D5B-01B141B8075A}"/>
              </a:ext>
            </a:extLst>
          </p:cNvPr>
          <p:cNvSpPr txBox="1"/>
          <p:nvPr/>
        </p:nvSpPr>
        <p:spPr>
          <a:xfrm>
            <a:off x="2541772" y="6008748"/>
            <a:ext cx="881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By analogy to limit of skewed Jensen divergences amount to </a:t>
            </a:r>
          </a:p>
          <a:p>
            <a:r>
              <a:rPr kumimoji="1" lang="en-US" altLang="ja-JP" sz="2400" dirty="0"/>
              <a:t>forward/reverse Bregman divergences.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861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45-1D16-26E5-697F-20B2F0A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1" y="365125"/>
            <a:ext cx="11006339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Generalizing Bregman divergences with quasi-arithmetic mean convexity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7CF-95A7-1D1B-EDBD-E18B8657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6" y="1794988"/>
            <a:ext cx="11767766" cy="20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DC473-719D-CCE0-8EB2-CA0D238DF3AF}"/>
              </a:ext>
            </a:extLst>
          </p:cNvPr>
          <p:cNvSpPr txBox="1"/>
          <p:nvPr/>
        </p:nvSpPr>
        <p:spPr>
          <a:xfrm>
            <a:off x="480767" y="4062953"/>
            <a:ext cx="115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Amounts to a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conformal Bregman divergence on monotonic representations</a:t>
            </a:r>
            <a:r>
              <a:rPr kumimoji="1" lang="en-US" altLang="ja-JP" sz="2400" dirty="0"/>
              <a:t>:</a:t>
            </a:r>
            <a:endParaRPr kumimoji="1" lang="ja-JP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F173-8E48-76F6-2F2F-2CF4CB6F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0" y="4605632"/>
            <a:ext cx="5611256" cy="112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64314-A1CA-6F80-0C43-F8A310A9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73" y="5166757"/>
            <a:ext cx="331470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03E0B-4D9F-B326-A6B3-A1E462AD6746}"/>
              </a:ext>
            </a:extLst>
          </p:cNvPr>
          <p:cNvSpPr txBox="1"/>
          <p:nvPr/>
        </p:nvSpPr>
        <p:spPr>
          <a:xfrm>
            <a:off x="8688773" y="4818392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With generator:</a:t>
            </a:r>
            <a:endParaRPr kumimoji="1" lang="ja-JP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C6388-3361-049F-FAC8-4E8015210CA4}"/>
              </a:ext>
            </a:extLst>
          </p:cNvPr>
          <p:cNvSpPr txBox="1"/>
          <p:nvPr/>
        </p:nvSpPr>
        <p:spPr>
          <a:xfrm>
            <a:off x="199083" y="6003719"/>
            <a:ext cx="113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Remark: Conformal Bregman divergences may yield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robustness</a:t>
            </a:r>
            <a:r>
              <a:rPr kumimoji="1" lang="en-US" altLang="ja-JP" sz="2400" dirty="0"/>
              <a:t> in applications</a:t>
            </a:r>
            <a:endParaRPr kumimoji="1" lang="ja-JP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10BD-78CC-5DD0-9A26-F9BB3E1D3D6A}"/>
              </a:ext>
            </a:extLst>
          </p:cNvPr>
          <p:cNvSpPr txBox="1"/>
          <p:nvPr/>
        </p:nvSpPr>
        <p:spPr>
          <a:xfrm>
            <a:off x="4130429" y="5631023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Conformal factor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07BEA-51EF-DB37-304B-13038239E412}"/>
              </a:ext>
            </a:extLst>
          </p:cNvPr>
          <p:cNvSpPr txBox="1"/>
          <p:nvPr/>
        </p:nvSpPr>
        <p:spPr>
          <a:xfrm>
            <a:off x="-81023" y="6430108"/>
            <a:ext cx="12172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</a:t>
            </a:r>
            <a:r>
              <a:rPr lang="ja-JP" altLang="en-US" sz="1400" b="1" dirty="0">
                <a:solidFill>
                  <a:schemeClr val="accent6"/>
                </a:solidFill>
              </a:rPr>
              <a:t>Shape retrieval using hierarchical total Bregman soft clustering, IEEE Transactions on pattern analysis and machine intelligence   (2012) 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39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3710-F07E-417D-D81C-BE2E8F9B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2" y="99437"/>
            <a:ext cx="11863138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M</a:t>
            </a:r>
            <a:r>
              <a:rPr kumimoji="1" lang="en-US" altLang="ja-JP" b="1" dirty="0">
                <a:solidFill>
                  <a:schemeClr val="accent5"/>
                </a:solidFill>
              </a:rPr>
              <a:t>aximal invariant: Definitions and Eaton theorem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D82B-65C3-F6E1-CC07-85A928EF7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4489"/>
            <a:ext cx="11954779" cy="52876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F</a:t>
            </a:r>
            <a:r>
              <a:rPr kumimoji="1" lang="en-US" altLang="ja-JP" dirty="0"/>
              <a:t>unction f(x) is </a:t>
            </a:r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r>
              <a:rPr kumimoji="1" lang="en-US" altLang="ja-JP" dirty="0"/>
              <a:t> under </a:t>
            </a:r>
            <a:r>
              <a:rPr kumimoji="1" lang="en-US" altLang="ja-JP" b="1" dirty="0">
                <a:solidFill>
                  <a:schemeClr val="accent4"/>
                </a:solidFill>
              </a:rPr>
              <a:t>group action (G,</a:t>
            </a:r>
            <a:r>
              <a:rPr lang="ja-JP" altLang="en-US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∘</a:t>
            </a:r>
            <a:r>
              <a:rPr kumimoji="1" lang="en-US" altLang="ja-JP" b="1" dirty="0">
                <a:solidFill>
                  <a:schemeClr val="accent4"/>
                </a:solidFill>
              </a:rPr>
              <a:t>) </a:t>
            </a:r>
            <a:r>
              <a:rPr kumimoji="1" lang="en-US" altLang="ja-JP" dirty="0"/>
              <a:t>when </a:t>
            </a:r>
            <a:r>
              <a:rPr lang="en-US" altLang="ja-JP" dirty="0"/>
              <a:t>f(g</a:t>
            </a:r>
            <a:r>
              <a:rPr lang="ja-JP" alt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 ∘</a:t>
            </a:r>
            <a:r>
              <a:rPr lang="en-US" altLang="ja-JP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altLang="ja-JP" dirty="0"/>
              <a:t>)=f(x)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 </a:t>
            </a:r>
            <a:r>
              <a:rPr kumimoji="1" lang="en-US" altLang="ja-JP" b="1" dirty="0">
                <a:solidFill>
                  <a:srgbClr val="FF0000"/>
                </a:solidFill>
              </a:rPr>
              <a:t>maximal invariant </a:t>
            </a:r>
            <a:r>
              <a:rPr kumimoji="1" lang="en-US" altLang="ja-JP" dirty="0"/>
              <a:t>is a function h such that all orbits </a:t>
            </a:r>
          </a:p>
          <a:p>
            <a:pPr marL="0" indent="0">
              <a:buNone/>
            </a:pPr>
            <a:r>
              <a:rPr lang="en-US" altLang="ja-JP" dirty="0"/>
              <a:t>O</a:t>
            </a:r>
            <a:r>
              <a:rPr lang="en-US" altLang="ja-JP" baseline="-25000" dirty="0"/>
              <a:t>x</a:t>
            </a:r>
            <a:r>
              <a:rPr lang="en-US" altLang="ja-JP" dirty="0"/>
              <a:t>={</a:t>
            </a:r>
            <a:r>
              <a:rPr kumimoji="1" lang="en-US" altLang="ja-JP" dirty="0"/>
              <a:t>h</a:t>
            </a:r>
            <a:r>
              <a:rPr lang="en-US" altLang="ja-JP" dirty="0"/>
              <a:t>(g</a:t>
            </a:r>
            <a:r>
              <a:rPr lang="ja-JP" alt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 ∘</a:t>
            </a:r>
            <a:r>
              <a:rPr lang="en-US" altLang="ja-JP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altLang="ja-JP" dirty="0"/>
              <a:t>) | g  G} for g in G have </a:t>
            </a:r>
            <a:r>
              <a:rPr lang="en-US" altLang="ja-JP" b="1" dirty="0">
                <a:solidFill>
                  <a:srgbClr val="FF0000"/>
                </a:solidFill>
              </a:rPr>
              <a:t>distinct values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u="sng" dirty="0"/>
              <a:t>Theorem [Eaton]</a:t>
            </a:r>
            <a:r>
              <a:rPr lang="en-US" altLang="ja-JP" dirty="0"/>
              <a:t>: </a:t>
            </a:r>
          </a:p>
          <a:p>
            <a:pPr marL="457200" lvl="1" indent="0">
              <a:buNone/>
            </a:pP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Any invariant function is a function of a maximal invariant</a:t>
            </a:r>
          </a:p>
          <a:p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F210D-F3CB-8A7F-F15C-8BA858B033C5}"/>
              </a:ext>
            </a:extLst>
          </p:cNvPr>
          <p:cNvSpPr txBox="1"/>
          <p:nvPr/>
        </p:nvSpPr>
        <p:spPr>
          <a:xfrm>
            <a:off x="3457281" y="6392117"/>
            <a:ext cx="814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Eaton, Morris L. "Group invariance applications in statistics." IMS, 1989.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53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4A93F-5AD6-CE23-0084-18C0494A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81" y="5125543"/>
            <a:ext cx="3201824" cy="70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A0F96-D4EA-BC96-000D-285B222C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" y="-18294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Maximal invariance:  A toy example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E4F91-6F5B-06CB-87A5-BB00DAAE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80" y="912645"/>
            <a:ext cx="11762872" cy="5945355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Consider function </a:t>
            </a:r>
            <a:r>
              <a:rPr kumimoji="1" lang="en-US" altLang="ja-JP" b="1" dirty="0">
                <a:solidFill>
                  <a:schemeClr val="accent6"/>
                </a:solidFill>
              </a:rPr>
              <a:t>slope(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x,y</a:t>
            </a:r>
            <a:r>
              <a:rPr kumimoji="1" lang="en-US" altLang="ja-JP" b="1" dirty="0">
                <a:solidFill>
                  <a:schemeClr val="accent6"/>
                </a:solidFill>
              </a:rPr>
              <a:t>)=y/x </a:t>
            </a:r>
            <a:r>
              <a:rPr kumimoji="1" lang="en-US" altLang="ja-JP" dirty="0"/>
              <a:t>and </a:t>
            </a:r>
            <a:r>
              <a:rPr kumimoji="1" lang="en-US" altLang="ja-JP" b="1" dirty="0">
                <a:solidFill>
                  <a:schemeClr val="accent6"/>
                </a:solidFill>
              </a:rPr>
              <a:t>group of positive reals G=(R</a:t>
            </a:r>
            <a:r>
              <a:rPr kumimoji="1" lang="en-US" altLang="ja-JP" b="1" baseline="-25000" dirty="0">
                <a:solidFill>
                  <a:schemeClr val="accent6"/>
                </a:solidFill>
              </a:rPr>
              <a:t>+</a:t>
            </a:r>
            <a:r>
              <a:rPr kumimoji="1" lang="en-US" altLang="ja-JP" b="1" dirty="0">
                <a:solidFill>
                  <a:schemeClr val="accent6"/>
                </a:solidFill>
              </a:rPr>
              <a:t>,*,1)</a:t>
            </a:r>
          </a:p>
          <a:p>
            <a:r>
              <a:rPr lang="en-US" altLang="ja-JP" dirty="0"/>
              <a:t>Invariant under rescaling: slope(s</a:t>
            </a:r>
            <a:r>
              <a:rPr lang="ja-JP" alt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 ∘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))=slope(s*</a:t>
            </a:r>
            <a:r>
              <a:rPr lang="en-US" altLang="ja-JP" dirty="0" err="1"/>
              <a:t>x,s</a:t>
            </a:r>
            <a:r>
              <a:rPr lang="en-US" altLang="ja-JP" dirty="0"/>
              <a:t>*y)=y/x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Slope = maximal invariant</a:t>
            </a:r>
            <a:r>
              <a:rPr lang="en-US" altLang="ja-JP" dirty="0"/>
              <a:t>: group orbits have different values (=slopes)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Itakura</a:t>
            </a:r>
            <a:r>
              <a:rPr lang="en-US" altLang="ja-JP" dirty="0"/>
              <a:t>-Saito divergence is a distance used in sound processing which is also invariant to rescaling:</a:t>
            </a:r>
          </a:p>
          <a:p>
            <a:r>
              <a:rPr lang="en-US" altLang="ja-JP" b="1" u="sng" dirty="0"/>
              <a:t>Therefore</a:t>
            </a:r>
            <a:r>
              <a:rPr lang="en-US" altLang="ja-JP" dirty="0"/>
              <a:t> </a:t>
            </a:r>
            <a:r>
              <a:rPr lang="en-US" altLang="ja-JP" dirty="0" err="1"/>
              <a:t>Itakura</a:t>
            </a:r>
            <a:r>
              <a:rPr lang="en-US" altLang="ja-JP" dirty="0"/>
              <a:t>-Saito divergence can be expressed as a function of max invariant slope: 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D(</a:t>
            </a:r>
            <a:r>
              <a:rPr lang="en-US" altLang="ja-JP" b="1" dirty="0" err="1">
                <a:solidFill>
                  <a:srgbClr val="FF0000"/>
                </a:solidFill>
                <a:highlight>
                  <a:srgbClr val="FFFF00"/>
                </a:highlight>
              </a:rPr>
              <a:t>y:x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)=h(slope(</a:t>
            </a:r>
            <a:r>
              <a:rPr lang="en-US" altLang="ja-JP" b="1" dirty="0" err="1">
                <a:solidFill>
                  <a:srgbClr val="FF0000"/>
                </a:solidFill>
                <a:highlight>
                  <a:srgbClr val="FFFF00"/>
                </a:highlight>
              </a:rPr>
              <a:t>x,y</a:t>
            </a:r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)) </a:t>
            </a:r>
            <a:r>
              <a:rPr lang="en-US" altLang="ja-JP" dirty="0"/>
              <a:t>with </a:t>
            </a:r>
            <a:r>
              <a:rPr lang="en-US" altLang="ja-JP" dirty="0">
                <a:highlight>
                  <a:srgbClr val="FFFF00"/>
                </a:highlight>
              </a:rPr>
              <a:t>h(u)=u-log u-1</a:t>
            </a:r>
            <a:r>
              <a:rPr lang="en-US" altLang="ja-JP" dirty="0"/>
              <a:t>   </a:t>
            </a:r>
          </a:p>
          <a:p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7DF21-5214-F27D-7933-B35A2DAD7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38" y="2408284"/>
            <a:ext cx="2895845" cy="22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3E4E-9403-74D5-3C4D-512532DA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2" y="-278137"/>
            <a:ext cx="11956228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chemeClr val="accent5"/>
                </a:solidFill>
              </a:rPr>
              <a:t>Maximal invariance: f-divergences between scale models</a:t>
            </a:r>
            <a:endParaRPr kumimoji="1" lang="ja-JP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57963-36F0-1628-4A0C-A8B0C4D52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57" y="833781"/>
            <a:ext cx="11640671" cy="584671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Compute </a:t>
            </a:r>
            <a:r>
              <a:rPr kumimoji="1" lang="en-US" altLang="ja-JP" b="1" dirty="0">
                <a:solidFill>
                  <a:srgbClr val="FF0000"/>
                </a:solidFill>
              </a:rPr>
              <a:t>relative entropy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Kullback-Leibler</a:t>
            </a:r>
            <a:r>
              <a:rPr kumimoji="1" lang="en-US" altLang="ja-JP" dirty="0"/>
              <a:t> divergence), Hellinger, chi^2, </a:t>
            </a:r>
            <a:r>
              <a:rPr kumimoji="1" lang="en-US" altLang="ja-JP" dirty="0" err="1"/>
              <a:t>etc</a:t>
            </a:r>
            <a:r>
              <a:rPr kumimoji="1" lang="en-US" altLang="ja-JP" dirty="0"/>
              <a:t> between location-scale (elliptical) distributions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Consider </a:t>
            </a:r>
            <a:r>
              <a:rPr kumimoji="1" lang="en-US" altLang="ja-JP" b="1" dirty="0">
                <a:solidFill>
                  <a:srgbClr val="FF0000"/>
                </a:solidFill>
              </a:rPr>
              <a:t>scale families </a:t>
            </a:r>
            <a:r>
              <a:rPr kumimoji="1" lang="en-US" altLang="ja-JP" dirty="0"/>
              <a:t>of probabilit</a:t>
            </a:r>
            <a:r>
              <a:rPr lang="en-US" altLang="ja-JP" dirty="0"/>
              <a:t>ies: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Those f-divergences are all </a:t>
            </a:r>
            <a:r>
              <a:rPr kumimoji="1" lang="en-US" altLang="ja-JP" b="1" dirty="0">
                <a:solidFill>
                  <a:srgbClr val="FF0000"/>
                </a:solidFill>
              </a:rPr>
              <a:t>invariant</a:t>
            </a:r>
            <a:r>
              <a:rPr kumimoji="1" lang="en-US" altLang="ja-JP" dirty="0"/>
              <a:t> under rescaling: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Thus, we express them using the </a:t>
            </a:r>
            <a:r>
              <a:rPr kumimoji="1" lang="en-US" altLang="ja-JP" b="1" u="sng" dirty="0">
                <a:solidFill>
                  <a:srgbClr val="FF0000"/>
                </a:solidFill>
              </a:rPr>
              <a:t>maximal invariant</a:t>
            </a:r>
            <a:r>
              <a:rPr kumimoji="1" lang="en-US" altLang="ja-JP" dirty="0"/>
              <a:t>: 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en-US" altLang="ja-JP" dirty="0"/>
              <a:t>C</a:t>
            </a:r>
            <a:r>
              <a:rPr kumimoji="1" lang="en-US" altLang="ja-JP" dirty="0"/>
              <a:t>alculate </a:t>
            </a:r>
            <a:r>
              <a:rPr kumimoji="1" lang="en-US" altLang="ja-JP" dirty="0" err="1"/>
              <a:t>h</a:t>
            </a:r>
            <a:r>
              <a:rPr kumimoji="1" lang="en-US" altLang="ja-JP" baseline="-25000" dirty="0" err="1"/>
              <a:t>p,f</a:t>
            </a:r>
            <a:r>
              <a:rPr kumimoji="1" lang="en-US" altLang="ja-JP" baseline="-25000" dirty="0"/>
              <a:t> </a:t>
            </a:r>
            <a:r>
              <a:rPr kumimoji="1" lang="en-US" altLang="ja-JP" dirty="0"/>
              <a:t>symbolic regression from data obtained by Monte Carlo integrations of the f-divergences. </a:t>
            </a:r>
            <a:r>
              <a:rPr kumimoji="1" lang="en-US" altLang="ja-JP" b="1" dirty="0">
                <a:solidFill>
                  <a:srgbClr val="FF0000"/>
                </a:solidFill>
              </a:rPr>
              <a:t>Useful in practice</a:t>
            </a:r>
            <a:r>
              <a:rPr kumimoji="1" lang="en-US" altLang="ja-JP" dirty="0"/>
              <a:t>!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7DCE7-6CF7-B884-F034-30EFB78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03" y="1397817"/>
            <a:ext cx="3963152" cy="825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40000-A76E-A16C-1E5D-15DAD94A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59" y="2092420"/>
            <a:ext cx="4710669" cy="825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09DFA-921F-FDA4-50A3-F64F23AF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48" y="3573450"/>
            <a:ext cx="547687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09752-4A2B-A63F-D9E5-E2E9A675F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374" y="4647647"/>
            <a:ext cx="6213760" cy="856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C9F5B8-7902-E104-72DC-9A53EE2C2AEC}"/>
              </a:ext>
            </a:extLst>
          </p:cNvPr>
          <p:cNvSpPr txBox="1"/>
          <p:nvPr/>
        </p:nvSpPr>
        <p:spPr>
          <a:xfrm>
            <a:off x="9031664" y="2830265"/>
            <a:ext cx="300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Centered normal distributions</a:t>
            </a:r>
          </a:p>
          <a:p>
            <a:r>
              <a:rPr lang="en-US" altLang="ja-JP" sz="1600" dirty="0"/>
              <a:t>Cauchy distributions</a:t>
            </a:r>
          </a:p>
          <a:p>
            <a:r>
              <a:rPr lang="en-US" altLang="ja-JP" sz="1600" dirty="0"/>
              <a:t>t</a:t>
            </a:r>
            <a:r>
              <a:rPr kumimoji="1" lang="en-US" altLang="ja-JP" sz="1600" dirty="0"/>
              <a:t>-Students</a:t>
            </a:r>
            <a:endParaRPr kumimoji="1" lang="ja-JP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00CEA-CD4F-CBEC-6478-2CC91C3D7B32}"/>
              </a:ext>
            </a:extLst>
          </p:cNvPr>
          <p:cNvSpPr txBox="1"/>
          <p:nvPr/>
        </p:nvSpPr>
        <p:spPr>
          <a:xfrm>
            <a:off x="0" y="6500354"/>
            <a:ext cx="1270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N and Okamura, "On f-divergences between Cauchy distributions, " IEEE Transactions on Information Theory 69.5 (2022) </a:t>
            </a:r>
          </a:p>
        </p:txBody>
      </p:sp>
    </p:spTree>
    <p:extLst>
      <p:ext uri="{BB962C8B-B14F-4D97-AF65-F5344CB8AC3E}">
        <p14:creationId xmlns:p14="http://schemas.microsoft.com/office/powerpoint/2010/main" val="192090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EBA6-638E-818D-0279-DF2802CD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7" y="-113120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Computing with </a:t>
            </a:r>
            <a:r>
              <a:rPr kumimoji="1" lang="en-US" altLang="ja-JP" b="1" u="sng" dirty="0">
                <a:solidFill>
                  <a:schemeClr val="accent5"/>
                </a:solidFill>
              </a:rPr>
              <a:t>maximal invariants</a:t>
            </a:r>
            <a:endParaRPr kumimoji="1" lang="ja-JP" altLang="en-US" b="1" u="sng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CEC0A-2FA3-95B8-3A1F-2EA0DC060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77" y="980573"/>
                <a:ext cx="11380077" cy="553247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dirty="0"/>
                  <a:t>The </a:t>
                </a:r>
                <a:r>
                  <a:rPr kumimoji="1" lang="en-US" altLang="ja-JP" dirty="0" err="1"/>
                  <a:t>Mahalanobis</a:t>
                </a:r>
                <a:r>
                  <a:rPr kumimoji="1" lang="en-US" altLang="ja-JP" dirty="0"/>
                  <a:t> distance and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Jensen-Shannon divergence </a:t>
                </a:r>
                <a:r>
                  <a:rPr kumimoji="1" lang="en-US" altLang="ja-JP" dirty="0"/>
                  <a:t>(JSD) between two isotropic Gaussian distributions are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invariant</a:t>
                </a:r>
                <a:r>
                  <a:rPr kumimoji="1" lang="en-US" altLang="ja-JP" dirty="0"/>
                  <a:t> under translation: that is, the translation = action of group G=(R,+,0)</a:t>
                </a:r>
              </a:p>
              <a:p>
                <a:endParaRPr lang="en-US" altLang="ja-JP" dirty="0"/>
              </a:p>
              <a:p>
                <a:r>
                  <a:rPr kumimoji="1" lang="en-US" altLang="ja-JP" dirty="0" err="1"/>
                  <a:t>Mahalanobis</a:t>
                </a:r>
                <a:r>
                  <a:rPr kumimoji="1" lang="en-US" altLang="ja-JP" dirty="0"/>
                  <a:t> distance is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maximal invariant </a:t>
                </a:r>
                <a:r>
                  <a:rPr kumimoji="1" lang="en-US" altLang="ja-JP" dirty="0"/>
                  <a:t>for the group action (after </a:t>
                </a:r>
                <a:r>
                  <a:rPr kumimoji="1" lang="en-US" altLang="ja-JP" dirty="0" err="1"/>
                  <a:t>dD</a:t>
                </a:r>
                <a:r>
                  <a:rPr kumimoji="1" lang="en-US" altLang="ja-JP" dirty="0"/>
                  <a:t> to 1d reparameterization…)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Thus, we have 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JSD(N(</a:t>
                </a:r>
                <a:r>
                  <a:rPr lang="el-GR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μ</a:t>
                </a:r>
                <a14:m>
                  <m:oMath xmlns:m="http://schemas.openxmlformats.org/officeDocument/2006/math">
                    <m:r>
                      <a:rPr lang="en-US" altLang="ja-JP" b="1" i="1" baseline="-25000" dirty="0" smtClean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,</a:t>
                </a:r>
                <a:r>
                  <a:rPr lang="el-GR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 Σ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),N(</a:t>
                </a:r>
                <a:r>
                  <a:rPr lang="el-GR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μ</a:t>
                </a:r>
                <a:r>
                  <a:rPr lang="en-US" altLang="ja-JP" b="1" i="0" baseline="-2500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2</a:t>
                </a:r>
                <a:r>
                  <a:rPr lang="el-GR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 </a:t>
                </a:r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,</a:t>
                </a:r>
                <a:r>
                  <a:rPr lang="el-GR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Σ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))=h(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Δ</a:t>
                </a:r>
                <a:r>
                  <a:rPr lang="el-GR" altLang="ja-JP" b="1" i="0" baseline="-2500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Σ</a:t>
                </a:r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(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μ</a:t>
                </a:r>
                <a14:m>
                  <m:oMath xmlns:m="http://schemas.openxmlformats.org/officeDocument/2006/math">
                    <m:r>
                      <a:rPr lang="en-US" altLang="ja-JP" b="1" i="1" baseline="-250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,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 μ</a:t>
                </a:r>
                <a:r>
                  <a:rPr lang="en-US" altLang="ja-JP" b="1" baseline="-25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2</a:t>
                </a:r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)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)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 for a strictly monotone function h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JSD between Gaussians does not admit closed-form. Costly numerical approximations in practice! </a:t>
                </a:r>
              </a:p>
              <a:p>
                <a:endParaRPr lang="en-US" altLang="ja-JP" dirty="0"/>
              </a:p>
              <a:p>
                <a:r>
                  <a:rPr kumimoji="1" lang="en-US" altLang="ja-JP" dirty="0"/>
                  <a:t>This </a:t>
                </a:r>
                <a:r>
                  <a:rPr kumimoji="1" lang="en-US" altLang="ja-JP" b="1" dirty="0">
                    <a:solidFill>
                      <a:schemeClr val="accent6"/>
                    </a:solidFill>
                  </a:rPr>
                  <a:t>formula structure result </a:t>
                </a:r>
                <a:r>
                  <a:rPr kumimoji="1" lang="en-US" altLang="ja-JP" dirty="0"/>
                  <a:t>allows to </a:t>
                </a:r>
                <a:r>
                  <a:rPr kumimoji="1" lang="en-US" altLang="ja-JP" dirty="0">
                    <a:solidFill>
                      <a:schemeClr val="accent4"/>
                    </a:solidFill>
                  </a:rPr>
                  <a:t>compare exactly </a:t>
                </a:r>
                <a:r>
                  <a:rPr kumimoji="1" lang="en-US" altLang="ja-JP" dirty="0"/>
                  <a:t>JSDs:</a:t>
                </a:r>
              </a:p>
              <a:p>
                <a:pPr marL="0" indent="0">
                  <a:buNone/>
                </a:pPr>
                <a:r>
                  <a:rPr lang="en-US" altLang="ja-JP" dirty="0">
                    <a:solidFill>
                      <a:schemeClr val="tx1"/>
                    </a:solidFill>
                  </a:rPr>
                  <a:t>	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　　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JSD(N1,N2)&lt;JSD(N3,N4) </a:t>
                </a:r>
                <a:r>
                  <a:rPr lang="ja-JP" altLang="en-US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↔ 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Δ</a:t>
                </a:r>
                <a:r>
                  <a:rPr lang="el-GR" altLang="ja-JP" b="1" i="0" baseline="-2500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Σ</a:t>
                </a:r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(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μ</a:t>
                </a:r>
                <a14:m>
                  <m:oMath xmlns:m="http://schemas.openxmlformats.org/officeDocument/2006/math">
                    <m:r>
                      <a:rPr lang="en-US" altLang="ja-JP" b="1" i="1" baseline="-250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,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 μ</a:t>
                </a:r>
                <a:r>
                  <a:rPr lang="en-US" altLang="ja-JP" b="1" baseline="-25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2</a:t>
                </a:r>
                <a:r>
                  <a:rPr lang="en-US" altLang="ja-JP" b="1" i="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</a:rPr>
                  <a:t>)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&lt;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 Δ</a:t>
                </a:r>
                <a:r>
                  <a:rPr lang="el-GR" altLang="ja-JP" b="1" baseline="-25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Σ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(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μ</a:t>
                </a:r>
                <a14:m>
                  <m:oMath xmlns:m="http://schemas.openxmlformats.org/officeDocument/2006/math">
                    <m:r>
                      <a:rPr lang="en-US" altLang="ja-JP" b="1" i="1" baseline="-25000" dirty="0" smtClean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,</a:t>
                </a:r>
                <a:r>
                  <a:rPr lang="el-GR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 μ</a:t>
                </a:r>
                <a:r>
                  <a:rPr lang="en-US" altLang="ja-JP" b="1" baseline="-25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4</a:t>
                </a:r>
                <a:r>
                  <a:rPr lang="en-US" altLang="ja-JP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) </a:t>
                </a:r>
                <a:endParaRPr kumimoji="1" lang="en-US" altLang="ja-JP" b="1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altLang="ja-JP" dirty="0"/>
                  <a:t>Since </a:t>
                </a:r>
                <a:r>
                  <a:rPr lang="en-US" altLang="ja-JP" dirty="0" err="1"/>
                  <a:t>Mahalanobis</a:t>
                </a:r>
                <a:r>
                  <a:rPr lang="en-US" altLang="ja-JP" dirty="0"/>
                  <a:t> distance</a:t>
                </a:r>
                <a:r>
                  <a:rPr lang="el-GR" altLang="ja-JP" b="1" dirty="0">
                    <a:solidFill>
                      <a:srgbClr val="FF0000"/>
                    </a:solidFill>
                  </a:rPr>
                  <a:t>Δ</a:t>
                </a:r>
                <a:r>
                  <a:rPr lang="el-GR" altLang="ja-JP" b="1" i="0" baseline="-25000" dirty="0">
                    <a:solidFill>
                      <a:srgbClr val="FF0000"/>
                    </a:solidFill>
                    <a:effectLst/>
                  </a:rPr>
                  <a:t>Σ</a:t>
                </a:r>
                <a:r>
                  <a:rPr lang="en-US" altLang="ja-JP" b="1" i="0" baseline="-25000" dirty="0">
                    <a:solidFill>
                      <a:srgbClr val="FF0000"/>
                    </a:solidFill>
                    <a:effectLst/>
                  </a:rPr>
                  <a:t> </a:t>
                </a:r>
                <a:r>
                  <a:rPr lang="en-US" altLang="ja-JP" dirty="0"/>
                  <a:t>can be calculated exactly!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CEC0A-2FA3-95B8-3A1F-2EA0DC060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77" y="980573"/>
                <a:ext cx="11380077" cy="5532479"/>
              </a:xfrm>
              <a:blipFill>
                <a:blip r:embed="rId2"/>
                <a:stretch>
                  <a:fillRect l="-857" t="-2426" b="-1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3B7E3D-2107-68D4-2076-D1E84E38C31B}"/>
              </a:ext>
            </a:extLst>
          </p:cNvPr>
          <p:cNvSpPr txBox="1"/>
          <p:nvPr/>
        </p:nvSpPr>
        <p:spPr>
          <a:xfrm>
            <a:off x="65988" y="6513052"/>
            <a:ext cx="12126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chemeClr val="accent6"/>
                </a:solidFill>
              </a:rPr>
              <a:t>N and Okamura, "On the f-divergences between densities of a multivariate location or scale family", Statistics and Computing 34.1 (2024) </a:t>
            </a:r>
          </a:p>
        </p:txBody>
      </p:sp>
    </p:spTree>
    <p:extLst>
      <p:ext uri="{BB962C8B-B14F-4D97-AF65-F5344CB8AC3E}">
        <p14:creationId xmlns:p14="http://schemas.microsoft.com/office/powerpoint/2010/main" val="971913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BF33-E3D6-CCAC-891D-0E5306BC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17" y="-191713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Maximal invariance and hyperbolic ML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6C0C9-45FC-2BE1-0996-0356CB1F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7" y="904456"/>
            <a:ext cx="11832556" cy="4351338"/>
          </a:xfrm>
        </p:spPr>
        <p:txBody>
          <a:bodyPr/>
          <a:lstStyle/>
          <a:p>
            <a:r>
              <a:rPr lang="en-US" altLang="ja-JP" u="sng" dirty="0"/>
              <a:t>Hot topic in ML</a:t>
            </a:r>
            <a:r>
              <a:rPr lang="en-US" altLang="ja-JP" dirty="0"/>
              <a:t>: </a:t>
            </a:r>
            <a:r>
              <a:rPr lang="en-US" altLang="ja-JP" b="1" dirty="0">
                <a:solidFill>
                  <a:schemeClr val="accent4"/>
                </a:solidFill>
              </a:rPr>
              <a:t>Discrete hierarchical graph structures </a:t>
            </a:r>
            <a:r>
              <a:rPr lang="en-US" altLang="ja-JP" dirty="0"/>
              <a:t>can be embedded in </a:t>
            </a:r>
            <a:r>
              <a:rPr lang="en-US" altLang="ja-JP" b="1" dirty="0">
                <a:solidFill>
                  <a:schemeClr val="accent4"/>
                </a:solidFill>
              </a:rPr>
              <a:t>continuous hyperbolic spaces </a:t>
            </a:r>
            <a:r>
              <a:rPr lang="en-US" altLang="ja-JP" dirty="0"/>
              <a:t>for downstream tasks</a:t>
            </a:r>
          </a:p>
          <a:p>
            <a:r>
              <a:rPr kumimoji="1" lang="en-US" altLang="ja-JP" dirty="0"/>
              <a:t>We need </a:t>
            </a:r>
            <a:r>
              <a:rPr kumimoji="1" lang="en-US" altLang="ja-JP" b="1" dirty="0">
                <a:solidFill>
                  <a:srgbClr val="FF0000"/>
                </a:solidFill>
              </a:rPr>
              <a:t>statistical analysis in hyperbolic spaces</a:t>
            </a:r>
          </a:p>
          <a:p>
            <a:r>
              <a:rPr lang="en-US" altLang="ja-JP" b="1" dirty="0">
                <a:solidFill>
                  <a:schemeClr val="accent6"/>
                </a:solidFill>
              </a:rPr>
              <a:t>How to define probability distributions in hyperbolic spaces? and statistical distances between them?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B57621-9BDE-646B-4A42-A8602F5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48" y="3132323"/>
            <a:ext cx="9976465" cy="3078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4ABE5-2BB5-CB21-3A2A-52C4F85021F5}"/>
              </a:ext>
            </a:extLst>
          </p:cNvPr>
          <p:cNvSpPr txBox="1"/>
          <p:nvPr/>
        </p:nvSpPr>
        <p:spPr>
          <a:xfrm>
            <a:off x="366984" y="6351963"/>
            <a:ext cx="1166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N and  Okamura, "On the f-divergences between hyperboloid and Poincaré distributions,"  GSI (2023)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58FCA-FF6C-2FD0-AEC0-7E62323A0B98}"/>
              </a:ext>
            </a:extLst>
          </p:cNvPr>
          <p:cNvSpPr txBox="1"/>
          <p:nvPr/>
        </p:nvSpPr>
        <p:spPr>
          <a:xfrm>
            <a:off x="4323631" y="5104865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Klein disk model</a:t>
            </a:r>
          </a:p>
          <a:p>
            <a:pPr algn="ctr"/>
            <a:r>
              <a:rPr lang="en-US" altLang="ja-JP" sz="1600" dirty="0"/>
              <a:t>of hyperbolic geometry</a:t>
            </a:r>
            <a:endParaRPr kumimoji="1" lang="ja-JP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1F381-DFAA-2CFD-7A0A-06F5EFE9FB5E}"/>
              </a:ext>
            </a:extLst>
          </p:cNvPr>
          <p:cNvSpPr txBox="1"/>
          <p:nvPr/>
        </p:nvSpPr>
        <p:spPr>
          <a:xfrm>
            <a:off x="8530987" y="539034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Probability density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948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9001-4A66-76E6-2D56-9B095145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1" y="-247317"/>
            <a:ext cx="11818974" cy="1325563"/>
          </a:xfrm>
        </p:spPr>
        <p:txBody>
          <a:bodyPr/>
          <a:lstStyle/>
          <a:p>
            <a:r>
              <a:rPr kumimoji="1" lang="en-US" altLang="ja-JP" sz="4400" b="1" dirty="0" err="1">
                <a:solidFill>
                  <a:schemeClr val="accent5"/>
                </a:solidFill>
              </a:rPr>
              <a:t>Poincaré</a:t>
            </a:r>
            <a:r>
              <a:rPr kumimoji="1" lang="en-US" altLang="ja-JP" sz="4400" b="1" dirty="0">
                <a:solidFill>
                  <a:schemeClr val="accent5"/>
                </a:solidFill>
              </a:rPr>
              <a:t> distributions in the upper plane 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D178F-7FC0-4ABF-C13E-CBD4BF60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60" y="3877614"/>
            <a:ext cx="1021080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8F244-E595-4B81-05D6-94CF3254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54" y="4748108"/>
            <a:ext cx="9886950" cy="14859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F3256C-6F6A-8A58-69D2-675D59E04EA2}"/>
              </a:ext>
            </a:extLst>
          </p:cNvPr>
          <p:cNvCxnSpPr/>
          <p:nvPr/>
        </p:nvCxnSpPr>
        <p:spPr>
          <a:xfrm>
            <a:off x="2957784" y="4263193"/>
            <a:ext cx="26248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C4B98A-9244-C4ED-4AB4-0BE811BACBD1}"/>
              </a:ext>
            </a:extLst>
          </p:cNvPr>
          <p:cNvSpPr txBox="1"/>
          <p:nvPr/>
        </p:nvSpPr>
        <p:spPr>
          <a:xfrm>
            <a:off x="5793943" y="4350658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Triplet = Maximal invariant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45E52-DCF3-6FF4-5136-E20F4083F259}"/>
              </a:ext>
            </a:extLst>
          </p:cNvPr>
          <p:cNvSpPr txBox="1"/>
          <p:nvPr/>
        </p:nvSpPr>
        <p:spPr>
          <a:xfrm>
            <a:off x="52487" y="6211669"/>
            <a:ext cx="12087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6"/>
                </a:solidFill>
              </a:rPr>
              <a:t>N and  Okamura, "On the f-divergences between hyperboloid and Poincaré distributions,"  GSI (2023)</a:t>
            </a:r>
            <a:endParaRPr lang="en-US" altLang="ja-JP" b="1" dirty="0">
              <a:solidFill>
                <a:schemeClr val="accent6"/>
              </a:solidFill>
            </a:endParaRPr>
          </a:p>
          <a:p>
            <a:r>
              <a:rPr lang="en-US" altLang="ja-JP" b="1" dirty="0" err="1">
                <a:solidFill>
                  <a:schemeClr val="accent6"/>
                </a:solidFill>
              </a:rPr>
              <a:t>Tojo</a:t>
            </a:r>
            <a:r>
              <a:rPr lang="en-US" altLang="ja-JP" b="1" dirty="0">
                <a:solidFill>
                  <a:schemeClr val="accent6"/>
                </a:solidFill>
              </a:rPr>
              <a:t> and Yoshino, Harmonic exponential families on homogeneous spaces, Information Geometry  (2021)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4861F-F99A-60A1-EC8C-D641F18D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97" y="2822339"/>
            <a:ext cx="8409892" cy="832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47458-E156-7CFD-CDD6-7E6F74CDE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266" y="709528"/>
            <a:ext cx="4889987" cy="1573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2D895-0AC9-D2A2-A2C1-FB1C7B55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860" y="2334620"/>
            <a:ext cx="4741241" cy="269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998A3C-FC40-14EA-0F6A-B1B3F6CC91BD}"/>
              </a:ext>
            </a:extLst>
          </p:cNvPr>
          <p:cNvSpPr txBox="1"/>
          <p:nvPr/>
        </p:nvSpPr>
        <p:spPr>
          <a:xfrm>
            <a:off x="8335652" y="1271036"/>
            <a:ext cx="26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 err="1"/>
              <a:t>Poincaré</a:t>
            </a:r>
            <a:r>
              <a:rPr kumimoji="1" lang="en-US" altLang="ja-JP" sz="1800" b="1" dirty="0"/>
              <a:t> upper plane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2647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1B94-5FF6-3F1D-B8B0-EBC56990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A75-1CD2-0C8C-EF5D-288610AE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BD5C2FE-BCD9-9E78-3B4E-E77DA725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452CC-358F-8408-7ED6-5E38D5C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81" y="2868613"/>
            <a:ext cx="3112241" cy="8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6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DA77CE8-3D91-CE96-4804-7D7DD2F6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880861"/>
            <a:ext cx="1511102" cy="221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21ECE-DE02-6D60-591D-E124927E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86" y="886166"/>
            <a:ext cx="1485960" cy="221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mputational Information Geometry: For Image and Signal Processing |  SpringerLink">
            <a:extLst>
              <a:ext uri="{FF2B5EF4-FFF2-40B4-BE49-F238E27FC236}">
                <a16:creationId xmlns:a16="http://schemas.microsoft.com/office/drawing/2014/main" id="{35FE6D50-1DC6-7027-80F8-5BA2B7AE5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7" y="3975267"/>
            <a:ext cx="1447367" cy="217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lements of Information Theory">
            <a:extLst>
              <a:ext uri="{FF2B5EF4-FFF2-40B4-BE49-F238E27FC236}">
                <a16:creationId xmlns:a16="http://schemas.microsoft.com/office/drawing/2014/main" id="{85FAAA94-6C1B-EDCA-0309-9691E4F9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39" y="880862"/>
            <a:ext cx="1419902" cy="22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BEEDBD1-90F2-97CC-CD96-7CB90D582CBF}"/>
              </a:ext>
            </a:extLst>
          </p:cNvPr>
          <p:cNvSpPr txBox="1">
            <a:spLocks/>
          </p:cNvSpPr>
          <p:nvPr/>
        </p:nvSpPr>
        <p:spPr>
          <a:xfrm>
            <a:off x="326265" y="-64112"/>
            <a:ext cx="11221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>
                <a:solidFill>
                  <a:schemeClr val="accent5"/>
                </a:solidFill>
              </a:rPr>
              <a:t>Statistical distances in information sciences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05B2D-3D77-982B-2B0D-075B7776CCC5}"/>
              </a:ext>
            </a:extLst>
          </p:cNvPr>
          <p:cNvSpPr txBox="1"/>
          <p:nvPr/>
        </p:nvSpPr>
        <p:spPr>
          <a:xfrm>
            <a:off x="425067" y="3161505"/>
            <a:ext cx="238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Probability theory</a:t>
            </a:r>
            <a:r>
              <a:rPr kumimoji="1" lang="en-US" altLang="ja-JP" dirty="0"/>
              <a:t> </a:t>
            </a:r>
            <a:endParaRPr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D84B6-603B-EC8A-5455-2168A15B8F5F}"/>
              </a:ext>
            </a:extLst>
          </p:cNvPr>
          <p:cNvSpPr txBox="1"/>
          <p:nvPr/>
        </p:nvSpPr>
        <p:spPr>
          <a:xfrm>
            <a:off x="4299854" y="3177734"/>
            <a:ext cx="1241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Statistics</a:t>
            </a:r>
            <a:endParaRPr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32455-4AF3-4328-A95F-CF2280DA715D}"/>
              </a:ext>
            </a:extLst>
          </p:cNvPr>
          <p:cNvSpPr txBox="1"/>
          <p:nvPr/>
        </p:nvSpPr>
        <p:spPr>
          <a:xfrm>
            <a:off x="6579632" y="3244334"/>
            <a:ext cx="242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Information theory</a:t>
            </a:r>
            <a:endParaRPr lang="ja-JP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5C8AF-FD0F-DAB4-AB8A-1F1D73814AF9}"/>
              </a:ext>
            </a:extLst>
          </p:cNvPr>
          <p:cNvSpPr txBox="1"/>
          <p:nvPr/>
        </p:nvSpPr>
        <p:spPr>
          <a:xfrm>
            <a:off x="326265" y="6154917"/>
            <a:ext cx="242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Signal processing</a:t>
            </a:r>
            <a:endParaRPr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0773F-CABB-1593-52AF-FDEDC63D7198}"/>
              </a:ext>
            </a:extLst>
          </p:cNvPr>
          <p:cNvSpPr txBox="1"/>
          <p:nvPr/>
        </p:nvSpPr>
        <p:spPr>
          <a:xfrm>
            <a:off x="4098558" y="6153882"/>
            <a:ext cx="2429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Machine learning</a:t>
            </a:r>
          </a:p>
          <a:p>
            <a:r>
              <a:rPr kumimoji="1" lang="en-US" altLang="ja-JP" b="1" dirty="0">
                <a:solidFill>
                  <a:srgbClr val="7030A0"/>
                </a:solidFill>
              </a:rPr>
              <a:t>Pattern recognition</a:t>
            </a:r>
            <a:endParaRPr lang="ja-JP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9A53-CD93-1050-CF38-D876820C4832}"/>
              </a:ext>
            </a:extLst>
          </p:cNvPr>
          <p:cNvSpPr txBox="1"/>
          <p:nvPr/>
        </p:nvSpPr>
        <p:spPr>
          <a:xfrm>
            <a:off x="9341410" y="3244334"/>
            <a:ext cx="242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Optimal transport</a:t>
            </a:r>
            <a:endParaRPr lang="ja-JP" altLang="en-US" dirty="0"/>
          </a:p>
        </p:txBody>
      </p:sp>
      <p:pic>
        <p:nvPicPr>
          <p:cNvPr id="3074" name="Picture 2" descr="Computational Optimal Transport: With Applications to Data Science  (Foundations and Trends(r) in Machine Learning)">
            <a:extLst>
              <a:ext uri="{FF2B5EF4-FFF2-40B4-BE49-F238E27FC236}">
                <a16:creationId xmlns:a16="http://schemas.microsoft.com/office/drawing/2014/main" id="{43B9B480-8FC5-C866-D821-04C2CEDC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65" y="880862"/>
            <a:ext cx="1525708" cy="228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ep Learning (Adaptive Computation and Machine Learning series):  Goodfellow, Ian, Bengio, Yoshua, Courville, Aaron: 9780262035613:  Amazon.com: Books">
            <a:extLst>
              <a:ext uri="{FF2B5EF4-FFF2-40B4-BE49-F238E27FC236}">
                <a16:creationId xmlns:a16="http://schemas.microsoft.com/office/drawing/2014/main" id="{94FAFB61-4658-1624-A9DE-E92166D8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84" y="3975267"/>
            <a:ext cx="1645371" cy="21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Statistical Pattern Recognition">
            <a:extLst>
              <a:ext uri="{FF2B5EF4-FFF2-40B4-BE49-F238E27FC236}">
                <a16:creationId xmlns:a16="http://schemas.microsoft.com/office/drawing/2014/main" id="{DEB84877-13D2-3FD9-3494-FBD10AEE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61" y="3901213"/>
            <a:ext cx="1433943" cy="22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nformation Geometry and Its Applications | SpringerLink">
            <a:extLst>
              <a:ext uri="{FF2B5EF4-FFF2-40B4-BE49-F238E27FC236}">
                <a16:creationId xmlns:a16="http://schemas.microsoft.com/office/drawing/2014/main" id="{0BD53526-F5EE-CEAC-243D-DDF92E71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065" y="4106876"/>
            <a:ext cx="1349538" cy="203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BDC0B3-62A1-C43D-0880-049BE498D851}"/>
              </a:ext>
            </a:extLst>
          </p:cNvPr>
          <p:cNvSpPr txBox="1"/>
          <p:nvPr/>
        </p:nvSpPr>
        <p:spPr>
          <a:xfrm>
            <a:off x="9008878" y="6154917"/>
            <a:ext cx="268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</a:rPr>
              <a:t>Information geometry</a:t>
            </a:r>
            <a:endParaRPr lang="ja-JP" altLang="en-US" dirty="0"/>
          </a:p>
        </p:txBody>
      </p:sp>
      <p:pic>
        <p:nvPicPr>
          <p:cNvPr id="2" name="Picture 2" descr="Geometric Theory of Information | SpringerLink">
            <a:extLst>
              <a:ext uri="{FF2B5EF4-FFF2-40B4-BE49-F238E27FC236}">
                <a16:creationId xmlns:a16="http://schemas.microsoft.com/office/drawing/2014/main" id="{80A1B5B5-750D-AE78-549C-CFD117FD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033" y="4106478"/>
            <a:ext cx="1311281" cy="197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02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939-9CFB-B528-74E5-89118DC5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11902"/>
            <a:ext cx="121920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Summary: </a:t>
            </a:r>
            <a:r>
              <a:rPr kumimoji="1" lang="en-US" altLang="ja-JP" sz="4000" b="1" dirty="0">
                <a:solidFill>
                  <a:schemeClr val="accent5"/>
                </a:solidFill>
              </a:rPr>
              <a:t>Three concepts for distances/divergences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4D4F-48C2-1552-87FD-BB3E097EA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6" y="1445591"/>
            <a:ext cx="11943644" cy="5068098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>
                <a:latin typeface="+mj-ea"/>
                <a:ea typeface="+mj-ea"/>
              </a:rPr>
              <a:t>Divergences are everywhere in information sciences!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lang="en-US" altLang="ja-JP" dirty="0">
                <a:latin typeface="+mj-ea"/>
                <a:ea typeface="+mj-ea"/>
              </a:rPr>
              <a:t>Fisher-Rao distances: lower bounds by submanifold embeddings.</a:t>
            </a:r>
          </a:p>
          <a:p>
            <a:pPr marL="0" indent="0">
              <a:buNone/>
            </a:pPr>
            <a:r>
              <a:rPr lang="en-US" altLang="ja-JP" dirty="0">
                <a:latin typeface="+mj-ea"/>
                <a:ea typeface="+mj-ea"/>
              </a:rPr>
              <a:t> For MV </a:t>
            </a:r>
            <a:r>
              <a:rPr lang="en-US" altLang="ja-JP" dirty="0" err="1">
                <a:latin typeface="+mj-ea"/>
                <a:ea typeface="+mj-ea"/>
              </a:rPr>
              <a:t>normals</a:t>
            </a:r>
            <a:r>
              <a:rPr lang="en-US" altLang="ja-JP" dirty="0">
                <a:latin typeface="+mj-ea"/>
                <a:ea typeface="+mj-ea"/>
              </a:rPr>
              <a:t>: fast Hilbert </a:t>
            </a:r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① </a:t>
            </a:r>
            <a:r>
              <a:rPr lang="en-US" altLang="ja-JP" b="1" u="sng" dirty="0">
                <a:solidFill>
                  <a:srgbClr val="FF0000"/>
                </a:solidFill>
                <a:latin typeface="+mj-ea"/>
                <a:ea typeface="+mj-ea"/>
              </a:rPr>
              <a:t>projective distance </a:t>
            </a:r>
            <a:r>
              <a:rPr lang="en-US" altLang="ja-JP" dirty="0">
                <a:latin typeface="+mj-ea"/>
                <a:ea typeface="+mj-ea"/>
              </a:rPr>
              <a:t>using only extreme eigenvalues</a:t>
            </a:r>
          </a:p>
          <a:p>
            <a:pPr marL="0" indent="0">
              <a:buNone/>
            </a:pPr>
            <a:endParaRPr lang="en-US" altLang="ja-JP" dirty="0">
              <a:latin typeface="+mj-ea"/>
              <a:ea typeface="+mj-ea"/>
            </a:endParaRPr>
          </a:p>
          <a:p>
            <a:r>
              <a:rPr lang="ja-JP" altLang="en-US" b="0" i="0" u="none" strike="noStrike" dirty="0">
                <a:effectLst/>
                <a:latin typeface="arial" panose="020B0604020202020204" pitchFamily="34" charset="0"/>
              </a:rPr>
              <a:t>② </a:t>
            </a:r>
            <a:r>
              <a:rPr lang="en-US" altLang="ja-JP" b="1" u="sng" dirty="0">
                <a:solidFill>
                  <a:srgbClr val="FF0000"/>
                </a:solidFill>
                <a:latin typeface="+mj-ea"/>
                <a:ea typeface="+mj-ea"/>
              </a:rPr>
              <a:t>M</a:t>
            </a:r>
            <a:r>
              <a:rPr kumimoji="1" lang="en-US" altLang="ja-JP" b="1" u="sng" dirty="0">
                <a:solidFill>
                  <a:srgbClr val="FF0000"/>
                </a:solidFill>
                <a:latin typeface="+mj-ea"/>
                <a:ea typeface="+mj-ea"/>
              </a:rPr>
              <a:t>aximal invariants </a:t>
            </a:r>
            <a:r>
              <a:rPr kumimoji="1" lang="en-US" altLang="ja-JP" dirty="0">
                <a:latin typeface="+mj-ea"/>
                <a:ea typeface="+mj-ea"/>
              </a:rPr>
              <a:t>for </a:t>
            </a:r>
            <a:r>
              <a:rPr lang="en-US" altLang="ja-JP" dirty="0">
                <a:latin typeface="+mj-ea"/>
                <a:ea typeface="+mj-ea"/>
              </a:rPr>
              <a:t>f</a:t>
            </a:r>
            <a:r>
              <a:rPr kumimoji="1" lang="en-US" altLang="ja-JP" dirty="0">
                <a:latin typeface="+mj-ea"/>
                <a:ea typeface="+mj-ea"/>
              </a:rPr>
              <a:t>-divergences and distances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>
                <a:latin typeface="+mj-ea"/>
                <a:ea typeface="+mj-ea"/>
              </a:rPr>
              <a:t>Bregman divergences: </a:t>
            </a:r>
          </a:p>
          <a:p>
            <a:pPr lvl="1"/>
            <a:r>
              <a:rPr kumimoji="1" lang="en-US" altLang="ja-JP" dirty="0">
                <a:latin typeface="+mj-ea"/>
                <a:ea typeface="+mj-ea"/>
              </a:rPr>
              <a:t>canonical divergences of dually flat manifolds,</a:t>
            </a:r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  <a:latin typeface="+mj-ea"/>
                <a:ea typeface="+mj-ea"/>
              </a:rPr>
              <a:t>duo Bregman pseudo-divergences </a:t>
            </a:r>
            <a:r>
              <a:rPr kumimoji="1" lang="en-US" altLang="ja-JP" dirty="0">
                <a:latin typeface="+mj-ea"/>
                <a:ea typeface="+mj-ea"/>
              </a:rPr>
              <a:t>for calcula</a:t>
            </a:r>
            <a:r>
              <a:rPr lang="en-US" altLang="ja-JP" dirty="0">
                <a:latin typeface="+mj-ea"/>
                <a:ea typeface="+mj-ea"/>
              </a:rPr>
              <a:t>ting KLD between truncated EF densities</a:t>
            </a:r>
          </a:p>
          <a:p>
            <a:pPr lvl="1"/>
            <a:r>
              <a:rPr kumimoji="1" lang="en-US" altLang="ja-JP" dirty="0" err="1">
                <a:latin typeface="+mj-ea"/>
                <a:ea typeface="+mj-ea"/>
              </a:rPr>
              <a:t>Generarized</a:t>
            </a:r>
            <a:r>
              <a:rPr kumimoji="1" lang="en-US" altLang="ja-JP" dirty="0">
                <a:latin typeface="+mj-ea"/>
                <a:ea typeface="+mj-ea"/>
              </a:rPr>
              <a:t> BDs from </a:t>
            </a:r>
            <a:r>
              <a:rPr lang="ja-JP" altLang="en-US" sz="3000" b="0" i="0" u="none" strike="noStrike" dirty="0">
                <a:effectLst/>
                <a:latin typeface="+mj-lt"/>
              </a:rPr>
              <a:t>③ </a:t>
            </a:r>
            <a:r>
              <a:rPr kumimoji="1" lang="en-US" altLang="ja-JP" sz="2600" b="1" u="sng" dirty="0">
                <a:solidFill>
                  <a:srgbClr val="FF0000"/>
                </a:solidFill>
                <a:latin typeface="+mj-ea"/>
                <a:ea typeface="+mj-ea"/>
              </a:rPr>
              <a:t>comparative convexity</a:t>
            </a:r>
            <a:r>
              <a:rPr kumimoji="1" lang="en-US" altLang="ja-JP" b="1" dirty="0">
                <a:latin typeface="+mj-ea"/>
                <a:ea typeface="+mj-ea"/>
              </a:rPr>
              <a:t>:</a:t>
            </a:r>
            <a:r>
              <a:rPr kumimoji="1" lang="en-US" altLang="ja-JP" b="1" dirty="0">
                <a:solidFill>
                  <a:srgbClr val="FF0000"/>
                </a:solidFill>
                <a:latin typeface="+mj-ea"/>
                <a:ea typeface="+mj-ea"/>
              </a:rPr>
              <a:t> conformal Bregman divergences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36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DF9-3961-5B1C-50B5-35D15A1A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4" y="-148082"/>
            <a:ext cx="12079665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Some references covering concepts in this talk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F375-E62B-D0A8-AFF6-CCF0C5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8" y="942245"/>
            <a:ext cx="11227323" cy="5826199"/>
          </a:xfrm>
        </p:spPr>
        <p:txBody>
          <a:bodyPr>
            <a:noAutofit/>
          </a:bodyPr>
          <a:lstStyle/>
          <a:p>
            <a:r>
              <a:rPr kumimoji="1" lang="en-US" altLang="ja-JP" dirty="0">
                <a:solidFill>
                  <a:schemeClr val="accent4"/>
                </a:solidFill>
              </a:rPr>
              <a:t>Comparative convexity</a:t>
            </a:r>
            <a:r>
              <a:rPr kumimoji="1" lang="en-US" altLang="ja-JP" sz="2000" dirty="0"/>
              <a:t>: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Divergences Induced by the Cumulant and Partition Functions of Exponential Families and Their Deformations Induced by Comparative Convexity</a:t>
            </a:r>
            <a:r>
              <a:rPr lang="en-US" altLang="ja-JP" sz="1800" dirty="0"/>
              <a:t>, Entropy 26.3 (2024): 193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Generalizing skew Jensen divergences and Bregman divergences with comparative convexity</a:t>
            </a:r>
            <a:r>
              <a:rPr lang="en-US" altLang="ja-JP" sz="1800" dirty="0"/>
              <a:t>, IEEE Signal Processing Letters 24.8 (2017): 1123-1127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dirty="0">
                <a:solidFill>
                  <a:schemeClr val="accent4"/>
                </a:solidFill>
              </a:rPr>
              <a:t>Maximal invariant</a:t>
            </a:r>
            <a:r>
              <a:rPr lang="en-US" altLang="ja-JP" sz="2000" dirty="0"/>
              <a:t>: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On the f-divergences between densities of a multivariate location or scale family, </a:t>
            </a:r>
            <a:r>
              <a:rPr lang="en-US" altLang="ja-JP" sz="1800" dirty="0"/>
              <a:t>Statistics and Computing 34.1 (2024): 60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On f-divergences between Cauchy distributions</a:t>
            </a:r>
            <a:r>
              <a:rPr lang="en-US" altLang="ja-JP" sz="1800" dirty="0"/>
              <a:t>, IEEE Transactions on Information Theory 69.5 (2022): 3150-3171</a:t>
            </a:r>
          </a:p>
          <a:p>
            <a:pPr lvl="1"/>
            <a:endParaRPr lang="en-US" altLang="ja-JP" sz="1800" dirty="0"/>
          </a:p>
          <a:p>
            <a:r>
              <a:rPr kumimoji="1" lang="en-US" altLang="ja-JP" dirty="0">
                <a:solidFill>
                  <a:schemeClr val="accent4"/>
                </a:solidFill>
              </a:rPr>
              <a:t>Projective distance</a:t>
            </a:r>
            <a:r>
              <a:rPr kumimoji="1" lang="en-US" altLang="ja-JP" sz="2000" dirty="0"/>
              <a:t>: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Fisher-Rao and pullback Hilbert cone distances on the multivariate Gaussian manifold with applications to simplification and quantization of mixtures</a:t>
            </a:r>
            <a:r>
              <a:rPr lang="en-US" altLang="ja-JP" sz="1800" dirty="0"/>
              <a:t>,  ICML TAG 2023.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Clustering in Hilbert's projective geometry: The case studies of the probability simplex and the </a:t>
            </a:r>
            <a:r>
              <a:rPr lang="en-US" altLang="ja-JP" sz="1800" i="1" dirty="0" err="1">
                <a:solidFill>
                  <a:schemeClr val="accent6"/>
                </a:solidFill>
              </a:rPr>
              <a:t>elliptope</a:t>
            </a:r>
            <a:r>
              <a:rPr lang="en-US" altLang="ja-JP" sz="1800" i="1" dirty="0">
                <a:solidFill>
                  <a:schemeClr val="accent6"/>
                </a:solidFill>
              </a:rPr>
              <a:t> of correlation matrices</a:t>
            </a:r>
            <a:r>
              <a:rPr lang="en-US" altLang="ja-JP" sz="1800" dirty="0"/>
              <a:t>, Geometric structures of information (2019): 297-331</a:t>
            </a:r>
          </a:p>
          <a:p>
            <a:pPr lvl="1"/>
            <a:r>
              <a:rPr lang="en-US" altLang="ja-JP" sz="1800" i="1" dirty="0">
                <a:solidFill>
                  <a:schemeClr val="accent6"/>
                </a:solidFill>
              </a:rPr>
              <a:t>On </a:t>
            </a:r>
            <a:r>
              <a:rPr lang="en-US" altLang="ja-JP" sz="1800" i="1" dirty="0" err="1">
                <a:solidFill>
                  <a:schemeClr val="accent6"/>
                </a:solidFill>
              </a:rPr>
              <a:t>Hölder</a:t>
            </a:r>
            <a:r>
              <a:rPr lang="en-US" altLang="ja-JP" sz="1800" i="1" dirty="0">
                <a:solidFill>
                  <a:schemeClr val="accent6"/>
                </a:solidFill>
              </a:rPr>
              <a:t> projective divergences</a:t>
            </a:r>
            <a:r>
              <a:rPr lang="en-US" altLang="ja-JP" sz="1800" dirty="0"/>
              <a:t>, Entropy 19.3 (2017): 122</a:t>
            </a:r>
          </a:p>
          <a:p>
            <a:pPr lvl="1"/>
            <a:endParaRPr kumimoji="1" lang="en-US" altLang="ja-JP" sz="2000" dirty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2882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BCF6-1A64-5E31-B954-BDE6554B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Thank you!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5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8FCE9-9A41-65DF-D011-51939A195AD5}"/>
              </a:ext>
            </a:extLst>
          </p:cNvPr>
          <p:cNvSpPr txBox="1">
            <a:spLocks/>
          </p:cNvSpPr>
          <p:nvPr/>
        </p:nvSpPr>
        <p:spPr>
          <a:xfrm>
            <a:off x="197177" y="1030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>
                <a:solidFill>
                  <a:schemeClr val="accent5"/>
                </a:solidFill>
              </a:rPr>
              <a:t>Canonical divergence of cumulant functions amount to statistical reverse KLD:</a:t>
            </a:r>
            <a:endParaRPr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4585-79B5-AC1A-5DA8-6F3988F9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47944"/>
            <a:ext cx="10150281" cy="223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D5458-18C0-F7E6-8A59-9F031448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7" y="1681626"/>
            <a:ext cx="6298836" cy="546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B1F7C-7F62-CA09-B235-FF5B0DD9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54" y="3130693"/>
            <a:ext cx="3520712" cy="39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27E9C-57C0-2000-4CFE-F7CD87E99FB4}"/>
              </a:ext>
            </a:extLst>
          </p:cNvPr>
          <p:cNvSpPr txBox="1"/>
          <p:nvPr/>
        </p:nvSpPr>
        <p:spPr>
          <a:xfrm>
            <a:off x="279299" y="2579864"/>
            <a:ext cx="1181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We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reconstruct reverse </a:t>
            </a:r>
            <a:r>
              <a:rPr kumimoji="1" lang="en-US" altLang="ja-JP" sz="2400" b="1" dirty="0" err="1">
                <a:solidFill>
                  <a:srgbClr val="FF0000"/>
                </a:solidFill>
              </a:rPr>
              <a:t>Kullback-Leibler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 divergence </a:t>
            </a:r>
            <a:r>
              <a:rPr kumimoji="1" lang="en-US" altLang="ja-JP" sz="2400" dirty="0"/>
              <a:t>from information geometry</a:t>
            </a:r>
            <a:endParaRPr kumimoji="1" lang="ja-JP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740F-71D8-5602-9345-DDA88A283CFE}"/>
              </a:ext>
            </a:extLst>
          </p:cNvPr>
          <p:cNvSpPr txBox="1"/>
          <p:nvPr/>
        </p:nvSpPr>
        <p:spPr>
          <a:xfrm>
            <a:off x="197177" y="376516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/>
              <a:t>Interpretations:</a:t>
            </a:r>
            <a:endParaRPr kumimoji="1" lang="ja-JP" altLang="en-US" sz="2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454A-9D50-2038-4F05-E3DCCB6E62C2}"/>
              </a:ext>
            </a:extLst>
          </p:cNvPr>
          <p:cNvSpPr txBox="1"/>
          <p:nvPr/>
        </p:nvSpPr>
        <p:spPr>
          <a:xfrm>
            <a:off x="4036699" y="3079198"/>
            <a:ext cx="611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202124"/>
                </a:solidFill>
                <a:effectLst/>
                <a:latin typeface="+mj-lt"/>
              </a:rPr>
              <a:t>⇒</a:t>
            </a:r>
            <a:r>
              <a:rPr lang="en-US" altLang="ja-JP" sz="2400" b="0" i="0" dirty="0">
                <a:solidFill>
                  <a:srgbClr val="202124"/>
                </a:solidFill>
                <a:effectLst/>
                <a:latin typeface="+mj-lt"/>
              </a:rPr>
              <a:t>relax to KLD between arbitrary densities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292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CD2E-3674-64E7-146F-5EFAB958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77" y="103095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Canonical divergence of cumulant functions amount to statistical reverse KLD: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9D3DB-1CF1-C41E-F150-7B509EC3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111" y="897853"/>
            <a:ext cx="3520712" cy="393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D9716-22C2-A40D-A19B-ECE8DF7E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8" y="2588605"/>
            <a:ext cx="4444249" cy="224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59EB9-F789-FCD2-6065-32FAD8016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09" y="2650715"/>
            <a:ext cx="4633943" cy="14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28986-FB7F-42A6-34F9-5728D7FBA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71" y="5089885"/>
            <a:ext cx="7894865" cy="1860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0A2D89-4204-071B-F51A-8FB65E003C3E}"/>
              </a:ext>
            </a:extLst>
          </p:cNvPr>
          <p:cNvSpPr txBox="1"/>
          <p:nvPr/>
        </p:nvSpPr>
        <p:spPr>
          <a:xfrm>
            <a:off x="297273" y="26201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3F30E-91FA-D886-C965-8A39DF0976AB}"/>
              </a:ext>
            </a:extLst>
          </p:cNvPr>
          <p:cNvSpPr txBox="1"/>
          <p:nvPr/>
        </p:nvSpPr>
        <p:spPr>
          <a:xfrm>
            <a:off x="6342865" y="2629636"/>
            <a:ext cx="494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②</a:t>
            </a:r>
            <a:endParaRPr lang="ja-JP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44915-1AE8-9C0B-234E-155BDA9118B0}"/>
              </a:ext>
            </a:extLst>
          </p:cNvPr>
          <p:cNvSpPr txBox="1"/>
          <p:nvPr/>
        </p:nvSpPr>
        <p:spPr>
          <a:xfrm>
            <a:off x="224574" y="5146192"/>
            <a:ext cx="560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③</a:t>
            </a:r>
            <a:endParaRPr lang="ja-JP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D0A08-35B7-A83C-1FD5-10B43581F1B7}"/>
              </a:ext>
            </a:extLst>
          </p:cNvPr>
          <p:cNvSpPr txBox="1"/>
          <p:nvPr/>
        </p:nvSpPr>
        <p:spPr>
          <a:xfrm>
            <a:off x="358219" y="1527142"/>
            <a:ext cx="43075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+mj-lt"/>
              </a:rPr>
              <a:t>Usually, in Statistics/ML, we prove </a:t>
            </a:r>
            <a:r>
              <a:rPr lang="ja-JP" altLang="en-US" sz="2000" b="1" i="0" dirty="0">
                <a:solidFill>
                  <a:srgbClr val="202124"/>
                </a:solidFill>
                <a:effectLst/>
                <a:latin typeface="+mj-lt"/>
              </a:rPr>
              <a:t>⇒</a:t>
            </a:r>
            <a:r>
              <a:rPr lang="en-US" altLang="ja-JP" sz="2000" b="1" i="0" dirty="0">
                <a:solidFill>
                  <a:srgbClr val="202124"/>
                </a:solidFill>
                <a:effectLst/>
                <a:latin typeface="+mj-lt"/>
              </a:rPr>
              <a:t>:</a:t>
            </a:r>
          </a:p>
          <a:p>
            <a:r>
              <a:rPr lang="en-US" altLang="ja-JP" dirty="0">
                <a:solidFill>
                  <a:srgbClr val="202124"/>
                </a:solidFill>
                <a:latin typeface="+mj-lt"/>
              </a:rPr>
              <a:t>where D* is dual divergence:</a:t>
            </a:r>
            <a:r>
              <a:rPr lang="en-US" altLang="ja-JP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endParaRPr kumimoji="1" lang="ja-JP" altLang="en-US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EBAE78-90D7-6B5E-2D0C-91FAE2EFE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848" y="1350440"/>
            <a:ext cx="6298836" cy="5469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6C6898-B87C-A1C0-9620-3AA8C0DA2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407" y="1855122"/>
            <a:ext cx="1808718" cy="342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44AE2B-73F0-35EF-388E-87A4B0130C49}"/>
              </a:ext>
            </a:extLst>
          </p:cNvPr>
          <p:cNvSpPr txBox="1"/>
          <p:nvPr/>
        </p:nvSpPr>
        <p:spPr>
          <a:xfrm>
            <a:off x="358219" y="2197204"/>
            <a:ext cx="838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+mj-lt"/>
              </a:rPr>
              <a:t>Let us prove 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⇐</a:t>
            </a:r>
            <a:r>
              <a:rPr lang="en-US" altLang="ja-JP" b="1" dirty="0">
                <a:solidFill>
                  <a:srgbClr val="FF0000"/>
                </a:solidFill>
                <a:latin typeface="+mj-lt"/>
              </a:rPr>
              <a:t> from information geometry of canonical divergence of D</a:t>
            </a:r>
            <a:r>
              <a:rPr kumimoji="1" lang="en-US" altLang="ja-JP" b="1" dirty="0">
                <a:solidFill>
                  <a:srgbClr val="FF0000"/>
                </a:solidFill>
                <a:latin typeface="+mj-lt"/>
              </a:rPr>
              <a:t>FS(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+mj-lt"/>
              </a:rPr>
              <a:t>F(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+mj-lt"/>
              </a:rPr>
              <a:t>θ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+mj-lt"/>
              </a:rPr>
              <a:t>),</a:t>
            </a:r>
            <a:r>
              <a:rPr lang="el-GR" altLang="ja-JP" b="1" i="0" dirty="0">
                <a:solidFill>
                  <a:srgbClr val="FF0000"/>
                </a:solidFill>
                <a:effectLst/>
                <a:latin typeface="+mj-lt"/>
              </a:rPr>
              <a:t> ϴ</a:t>
            </a:r>
            <a:r>
              <a:rPr lang="en-US" altLang="ja-JP" b="1" i="0" dirty="0">
                <a:solidFill>
                  <a:srgbClr val="FF0000"/>
                </a:solidFill>
                <a:effectLst/>
                <a:latin typeface="+mj-lt"/>
              </a:rPr>
              <a:t>)</a:t>
            </a:r>
            <a:endParaRPr kumimoji="1" lang="ja-JP" alt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8185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8F94-0C13-2C91-B0E2-6ABD8C74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8" y="204870"/>
            <a:ext cx="11250105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D</a:t>
            </a:r>
            <a:r>
              <a:rPr kumimoji="1" lang="en-US" altLang="ja-JP" b="1" dirty="0">
                <a:solidFill>
                  <a:schemeClr val="accent5"/>
                </a:solidFill>
              </a:rPr>
              <a:t>isambiguating the term “Statistical manifold”?</a:t>
            </a:r>
            <a:endParaRPr kumimoji="1" lang="ja-JP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47AC5-2954-7360-B829-9C3DA177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64" y="1733067"/>
            <a:ext cx="110678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S</a:t>
            </a:r>
            <a:r>
              <a:rPr kumimoji="1" lang="en-US" altLang="ja-JP" b="1" dirty="0">
                <a:solidFill>
                  <a:srgbClr val="FF0000"/>
                </a:solidFill>
              </a:rPr>
              <a:t>tatistical model manifolds </a:t>
            </a:r>
          </a:p>
          <a:p>
            <a:pPr marL="0" indent="0">
              <a:buNone/>
            </a:pPr>
            <a:r>
              <a:rPr kumimoji="1" lang="en-US" altLang="ja-JP" dirty="0"/>
              <a:t>Consider </a:t>
            </a:r>
            <a:r>
              <a:rPr kumimoji="1" lang="en-US" altLang="ja-JP" b="1" dirty="0">
                <a:solidFill>
                  <a:schemeClr val="accent4"/>
                </a:solidFill>
              </a:rPr>
              <a:t>differential-geometric structures </a:t>
            </a:r>
            <a:r>
              <a:rPr kumimoji="1" lang="en-US" altLang="ja-JP" dirty="0"/>
              <a:t>of statistical models:</a:t>
            </a:r>
          </a:p>
          <a:p>
            <a:pPr marL="0" indent="0">
              <a:buNone/>
            </a:pPr>
            <a:r>
              <a:rPr kumimoji="1" lang="en-US" altLang="ja-JP" dirty="0"/>
              <a:t>Riemannian, Lie, </a:t>
            </a:r>
            <a:r>
              <a:rPr kumimoji="1" lang="en-US" altLang="ja-JP" dirty="0" err="1"/>
              <a:t>Finsler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symplectic</a:t>
            </a:r>
            <a:r>
              <a:rPr kumimoji="1" lang="en-US" altLang="ja-JP" dirty="0"/>
              <a:t>, contact, Hessian/</a:t>
            </a:r>
            <a:r>
              <a:rPr kumimoji="1" lang="en-US" altLang="ja-JP" dirty="0" err="1"/>
              <a:t>Kähler</a:t>
            </a:r>
            <a:r>
              <a:rPr kumimoji="1" lang="en-US" altLang="ja-JP" dirty="0"/>
              <a:t>, etc.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l-GR" altLang="ja-JP" b="1" dirty="0">
                <a:solidFill>
                  <a:srgbClr val="FF0000"/>
                </a:solidFill>
              </a:rPr>
              <a:t>α</a:t>
            </a:r>
            <a:r>
              <a:rPr lang="en-US" altLang="ja-JP" b="1" dirty="0">
                <a:solidFill>
                  <a:srgbClr val="FF0000"/>
                </a:solidFill>
              </a:rPr>
              <a:t>-manifolds</a:t>
            </a:r>
          </a:p>
          <a:p>
            <a:pPr lvl="1"/>
            <a:r>
              <a:rPr lang="en-US" altLang="ja-JP" b="1" dirty="0">
                <a:solidFill>
                  <a:srgbClr val="FF0000"/>
                </a:solidFill>
              </a:rPr>
              <a:t>0-manifolds </a:t>
            </a:r>
            <a:r>
              <a:rPr lang="en-US" altLang="ja-JP" dirty="0"/>
              <a:t>are Fisher-Rao Riemannian manifolds</a:t>
            </a:r>
          </a:p>
          <a:p>
            <a:pPr lvl="1"/>
            <a:r>
              <a:rPr lang="el-GR" altLang="ja-JP" dirty="0"/>
              <a:t>α</a:t>
            </a:r>
            <a:r>
              <a:rPr lang="en-US" altLang="ja-JP" dirty="0"/>
              <a:t>-manifolds, specially ± 1- Hessian manifolds, can be used also in non-statistical contexts like in linear systems, time series ARMA, optimization, etc.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4826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7548-5069-39C7-02B1-EFC52E30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1" y="-132574"/>
            <a:ext cx="11627177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Bregman manifold: </a:t>
            </a:r>
            <a:r>
              <a:rPr lang="en-US" altLang="ja-JP" b="1" dirty="0">
                <a:solidFill>
                  <a:schemeClr val="accent5"/>
                </a:solidFill>
              </a:rPr>
              <a:t>B</a:t>
            </a:r>
            <a:r>
              <a:rPr kumimoji="1" lang="en-US" altLang="ja-JP" b="1" dirty="0">
                <a:solidFill>
                  <a:schemeClr val="accent5"/>
                </a:solidFill>
              </a:rPr>
              <a:t>uilt from a Hessian metric g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785F-9DDF-EAA2-727B-FE40280E7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89" y="4331745"/>
            <a:ext cx="11303524" cy="3619397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A Riemannian </a:t>
            </a:r>
            <a:r>
              <a:rPr lang="en-US" altLang="ja-JP" sz="2000" b="1" dirty="0">
                <a:solidFill>
                  <a:srgbClr val="FF0000"/>
                </a:solidFill>
              </a:rPr>
              <a:t>Hessian metric g </a:t>
            </a:r>
            <a:r>
              <a:rPr lang="en-US" altLang="ja-JP" sz="2000" dirty="0"/>
              <a:t>is such that there exists </a:t>
            </a:r>
            <a:r>
              <a:rPr kumimoji="1" lang="el-GR" altLang="ja-JP" sz="2000" dirty="0"/>
              <a:t>θ</a:t>
            </a:r>
            <a:r>
              <a:rPr kumimoji="1" lang="en-US" altLang="ja-JP" sz="2000" dirty="0"/>
              <a:t> and a potential function F(</a:t>
            </a:r>
            <a:r>
              <a:rPr kumimoji="1" lang="el-GR" altLang="ja-JP" sz="2000" dirty="0"/>
              <a:t>θ</a:t>
            </a:r>
            <a:r>
              <a:rPr kumimoji="1" lang="en-US" altLang="ja-JP" sz="2000" dirty="0"/>
              <a:t>)</a:t>
            </a:r>
            <a:r>
              <a:rPr kumimoji="1" lang="el-GR" altLang="ja-JP" sz="2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/>
              <a:t>such that </a:t>
            </a:r>
            <a:r>
              <a:rPr kumimoji="1" lang="en-US" altLang="ja-JP" sz="2000" dirty="0">
                <a:solidFill>
                  <a:srgbClr val="FF0000"/>
                </a:solidFill>
              </a:rPr>
              <a:t>g(</a:t>
            </a:r>
            <a:r>
              <a:rPr kumimoji="1" lang="el-GR" altLang="ja-JP" sz="2000" dirty="0">
                <a:solidFill>
                  <a:srgbClr val="FF0000"/>
                </a:solidFill>
              </a:rPr>
              <a:t>θ</a:t>
            </a:r>
            <a:r>
              <a:rPr kumimoji="1" lang="en-US" altLang="ja-JP" sz="2000" dirty="0">
                <a:solidFill>
                  <a:srgbClr val="FF0000"/>
                </a:solidFill>
              </a:rPr>
              <a:t>)=</a:t>
            </a:r>
            <a:r>
              <a:rPr kumimoji="1" lang="el-GR" altLang="ja-JP" sz="2000" dirty="0">
                <a:solidFill>
                  <a:srgbClr val="FF0000"/>
                </a:solidFill>
              </a:rPr>
              <a:t> ∇</a:t>
            </a:r>
            <a:r>
              <a:rPr kumimoji="1" lang="en-US" altLang="ja-JP" sz="2000" baseline="30000" dirty="0">
                <a:solidFill>
                  <a:srgbClr val="FF0000"/>
                </a:solidFill>
              </a:rPr>
              <a:t>2</a:t>
            </a:r>
            <a:r>
              <a:rPr kumimoji="1" lang="en-US" altLang="ja-JP" sz="2000" dirty="0">
                <a:solidFill>
                  <a:srgbClr val="FF0000"/>
                </a:solidFill>
              </a:rPr>
              <a:t>F(</a:t>
            </a:r>
            <a:r>
              <a:rPr kumimoji="1" lang="el-GR" altLang="ja-JP" sz="2000" dirty="0">
                <a:solidFill>
                  <a:srgbClr val="FF0000"/>
                </a:solidFill>
              </a:rPr>
              <a:t>θ</a:t>
            </a:r>
            <a:r>
              <a:rPr kumimoji="1" lang="en-US" altLang="ja-JP" sz="2000" dirty="0">
                <a:solidFill>
                  <a:srgbClr val="FF0000"/>
                </a:solidFill>
              </a:rPr>
              <a:t>) = [∂</a:t>
            </a:r>
            <a:r>
              <a:rPr kumimoji="1" lang="en-US" altLang="ja-JP" sz="2000" baseline="-25000" dirty="0" err="1">
                <a:solidFill>
                  <a:srgbClr val="FF0000"/>
                </a:solidFill>
              </a:rPr>
              <a:t>i</a:t>
            </a:r>
            <a:r>
              <a:rPr kumimoji="1" lang="en-US" altLang="ja-JP" sz="2000" dirty="0">
                <a:solidFill>
                  <a:srgbClr val="FF0000"/>
                </a:solidFill>
              </a:rPr>
              <a:t> ∂</a:t>
            </a:r>
            <a:r>
              <a:rPr lang="en-US" altLang="ja-JP" sz="2000" baseline="-25000" dirty="0">
                <a:solidFill>
                  <a:srgbClr val="FF0000"/>
                </a:solidFill>
              </a:rPr>
              <a:t>j</a:t>
            </a:r>
            <a:r>
              <a:rPr kumimoji="1" lang="en-US" altLang="ja-JP" sz="2000" dirty="0">
                <a:solidFill>
                  <a:srgbClr val="FF0000"/>
                </a:solidFill>
              </a:rPr>
              <a:t> F(</a:t>
            </a:r>
            <a:r>
              <a:rPr kumimoji="1" lang="el-GR" altLang="ja-JP" sz="2000" dirty="0">
                <a:solidFill>
                  <a:srgbClr val="FF0000"/>
                </a:solidFill>
              </a:rPr>
              <a:t>θ</a:t>
            </a:r>
            <a:r>
              <a:rPr kumimoji="1" lang="en-US" altLang="ja-JP" sz="2000" dirty="0">
                <a:solidFill>
                  <a:srgbClr val="FF0000"/>
                </a:solidFill>
              </a:rPr>
              <a:t>)] = </a:t>
            </a:r>
            <a:r>
              <a:rPr kumimoji="1" lang="el-GR" altLang="ja-JP" sz="2000" dirty="0">
                <a:solidFill>
                  <a:srgbClr val="FF0000"/>
                </a:solidFill>
              </a:rPr>
              <a:t>∇ η</a:t>
            </a:r>
            <a:r>
              <a:rPr kumimoji="1" lang="en-US" altLang="ja-JP" sz="2000" dirty="0">
                <a:solidFill>
                  <a:srgbClr val="FF0000"/>
                </a:solidFill>
              </a:rPr>
              <a:t>(</a:t>
            </a:r>
            <a:r>
              <a:rPr kumimoji="1" lang="el-GR" altLang="ja-JP" sz="2000" dirty="0">
                <a:solidFill>
                  <a:srgbClr val="FF0000"/>
                </a:solidFill>
              </a:rPr>
              <a:t>θ</a:t>
            </a:r>
            <a:r>
              <a:rPr kumimoji="1" lang="en-US" altLang="ja-JP" sz="20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ja-JP" sz="2000" dirty="0"/>
              <a:t>Metric g  written in dual parametrization </a:t>
            </a:r>
            <a:r>
              <a:rPr kumimoji="1" lang="el-GR" altLang="ja-JP" sz="2000" dirty="0"/>
              <a:t>η</a:t>
            </a:r>
            <a:r>
              <a:rPr kumimoji="1" lang="en-US" altLang="ja-JP" sz="2000" dirty="0"/>
              <a:t>:</a:t>
            </a:r>
            <a:r>
              <a:rPr kumimoji="1" lang="el-GR" altLang="ja-JP" sz="2000" dirty="0"/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g(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η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)=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∇</a:t>
            </a:r>
            <a:r>
              <a:rPr kumimoji="1" lang="en-US" altLang="ja-JP" sz="2000" b="1" baseline="30000" dirty="0">
                <a:solidFill>
                  <a:srgbClr val="FF0000"/>
                </a:solidFill>
              </a:rPr>
              <a:t>2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F*(</a:t>
            </a:r>
            <a:r>
              <a:rPr kumimoji="1" lang="el-GR" altLang="ja-JP" sz="2000" b="1" dirty="0">
                <a:solidFill>
                  <a:srgbClr val="FF0000"/>
                </a:solidFill>
              </a:rPr>
              <a:t>η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)=</a:t>
            </a:r>
            <a:r>
              <a:rPr kumimoji="1" lang="en-US" altLang="ja-JP" sz="2000" dirty="0">
                <a:solidFill>
                  <a:srgbClr val="FF0000"/>
                </a:solidFill>
              </a:rPr>
              <a:t>[∂</a:t>
            </a:r>
            <a:r>
              <a:rPr kumimoji="1" lang="en-US" altLang="ja-JP" sz="2000" baseline="30000" dirty="0" err="1">
                <a:solidFill>
                  <a:srgbClr val="FF0000"/>
                </a:solidFill>
              </a:rPr>
              <a:t>i</a:t>
            </a:r>
            <a:r>
              <a:rPr kumimoji="1" lang="en-US" altLang="ja-JP" sz="2000" baseline="30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</a:rPr>
              <a:t>∂</a:t>
            </a:r>
            <a:r>
              <a:rPr lang="en-US" altLang="ja-JP" sz="2000" baseline="30000" dirty="0">
                <a:solidFill>
                  <a:srgbClr val="FF0000"/>
                </a:solidFill>
              </a:rPr>
              <a:t>j</a:t>
            </a:r>
            <a:r>
              <a:rPr kumimoji="1" lang="en-US" altLang="ja-JP" sz="2000" baseline="30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</a:rPr>
              <a:t>F*(</a:t>
            </a:r>
            <a:r>
              <a:rPr kumimoji="1" lang="el-GR" altLang="ja-JP" sz="2000" dirty="0">
                <a:solidFill>
                  <a:srgbClr val="FF0000"/>
                </a:solidFill>
              </a:rPr>
              <a:t>η</a:t>
            </a:r>
            <a:r>
              <a:rPr kumimoji="1" lang="en-US" altLang="ja-JP" sz="2000" dirty="0">
                <a:solidFill>
                  <a:srgbClr val="FF0000"/>
                </a:solidFill>
              </a:rPr>
              <a:t>)] = </a:t>
            </a:r>
            <a:r>
              <a:rPr kumimoji="1" lang="el-GR" altLang="ja-JP" sz="2000" dirty="0">
                <a:solidFill>
                  <a:srgbClr val="FF0000"/>
                </a:solidFill>
              </a:rPr>
              <a:t>∇θ</a:t>
            </a:r>
            <a:r>
              <a:rPr kumimoji="1" lang="en-US" altLang="ja-JP" sz="2000" dirty="0">
                <a:solidFill>
                  <a:srgbClr val="FF0000"/>
                </a:solidFill>
              </a:rPr>
              <a:t>(</a:t>
            </a:r>
            <a:r>
              <a:rPr kumimoji="1" lang="el-GR" altLang="ja-JP" sz="2000" dirty="0">
                <a:solidFill>
                  <a:srgbClr val="FF0000"/>
                </a:solidFill>
              </a:rPr>
              <a:t>η</a:t>
            </a:r>
            <a:r>
              <a:rPr kumimoji="1" lang="en-US" altLang="ja-JP" sz="2000" dirty="0">
                <a:solidFill>
                  <a:srgbClr val="FF0000"/>
                </a:solidFill>
              </a:rPr>
              <a:t>)</a:t>
            </a:r>
            <a:endParaRPr kumimoji="1" lang="en-US" altLang="ja-JP" sz="2000" dirty="0"/>
          </a:p>
          <a:p>
            <a:r>
              <a:rPr kumimoji="1" lang="el-GR" altLang="ja-JP" sz="2000" dirty="0"/>
              <a:t>θ </a:t>
            </a:r>
            <a:r>
              <a:rPr kumimoji="1" lang="en-US" altLang="ja-JP" sz="2000" dirty="0"/>
              <a:t>is 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-affine coordinate system and  </a:t>
            </a:r>
            <a:r>
              <a:rPr kumimoji="1" lang="el-GR" altLang="ja-JP" sz="2000" dirty="0"/>
              <a:t>η</a:t>
            </a:r>
            <a:r>
              <a:rPr kumimoji="1" lang="en-US" altLang="ja-JP" sz="2000" dirty="0"/>
              <a:t>is 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*-affine coordinate system</a:t>
            </a:r>
          </a:p>
          <a:p>
            <a:r>
              <a:rPr kumimoji="1" lang="en-US" altLang="ja-JP" sz="2000" dirty="0"/>
              <a:t>Cubic tensor is </a:t>
            </a:r>
            <a:r>
              <a:rPr kumimoji="1" lang="en-US" altLang="ja-JP" sz="2000" dirty="0" err="1"/>
              <a:t>C</a:t>
            </a:r>
            <a:r>
              <a:rPr kumimoji="1" lang="en-US" altLang="ja-JP" sz="2000" baseline="-25000" dirty="0" err="1"/>
              <a:t>ijk</a:t>
            </a:r>
            <a:r>
              <a:rPr lang="en-US" altLang="ja-JP" sz="2000" dirty="0"/>
              <a:t>(</a:t>
            </a:r>
            <a:r>
              <a:rPr lang="el-GR" altLang="ja-JP" sz="2000" dirty="0"/>
              <a:t>θ </a:t>
            </a:r>
            <a:r>
              <a:rPr lang="en-US" altLang="ja-JP" sz="2000" dirty="0"/>
              <a:t>)= </a:t>
            </a:r>
            <a:r>
              <a:rPr kumimoji="1" lang="en-US" altLang="ja-JP" sz="2000" dirty="0"/>
              <a:t>∂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/>
              <a:t> ∂</a:t>
            </a:r>
            <a:r>
              <a:rPr kumimoji="1" lang="en-US" altLang="ja-JP" sz="2000" baseline="-25000" dirty="0"/>
              <a:t>j</a:t>
            </a:r>
            <a:r>
              <a:rPr kumimoji="1" lang="en-US" altLang="ja-JP" sz="2000" dirty="0"/>
              <a:t> ∂</a:t>
            </a:r>
            <a:r>
              <a:rPr kumimoji="1" lang="en-US" altLang="ja-JP" sz="2000" baseline="-25000" dirty="0"/>
              <a:t>k</a:t>
            </a:r>
            <a:r>
              <a:rPr kumimoji="1" lang="en-US" altLang="ja-JP" sz="2000" dirty="0"/>
              <a:t> F(</a:t>
            </a:r>
            <a:r>
              <a:rPr lang="el-GR" altLang="ja-JP" sz="2000" dirty="0"/>
              <a:t>θ</a:t>
            </a:r>
            <a:r>
              <a:rPr kumimoji="1" lang="en-US" altLang="ja-JP" sz="2000" dirty="0"/>
              <a:t>) , </a:t>
            </a:r>
            <a:r>
              <a:rPr kumimoji="1" lang="en-US" altLang="ja-JP" sz="2000" dirty="0" err="1"/>
              <a:t>C</a:t>
            </a:r>
            <a:r>
              <a:rPr kumimoji="1" lang="en-US" altLang="ja-JP" sz="2000" baseline="30000" dirty="0" err="1"/>
              <a:t>ijk</a:t>
            </a:r>
            <a:r>
              <a:rPr lang="en-US" altLang="ja-JP" sz="2000" dirty="0"/>
              <a:t>(</a:t>
            </a:r>
            <a:r>
              <a:rPr kumimoji="1" lang="el-GR" altLang="ja-JP" sz="2000" dirty="0"/>
              <a:t>η</a:t>
            </a:r>
            <a:r>
              <a:rPr lang="el-GR" altLang="ja-JP" sz="2000" dirty="0"/>
              <a:t> </a:t>
            </a:r>
            <a:r>
              <a:rPr lang="en-US" altLang="ja-JP" sz="2000" dirty="0"/>
              <a:t>)= </a:t>
            </a:r>
            <a:r>
              <a:rPr kumimoji="1" lang="en-US" altLang="ja-JP" sz="2000" dirty="0"/>
              <a:t>∂</a:t>
            </a:r>
            <a:r>
              <a:rPr kumimoji="1" lang="en-US" altLang="ja-JP" sz="2000" baseline="30000" dirty="0" err="1"/>
              <a:t>i</a:t>
            </a:r>
            <a:r>
              <a:rPr kumimoji="1" lang="en-US" altLang="ja-JP" sz="2000" dirty="0"/>
              <a:t> ∂</a:t>
            </a:r>
            <a:r>
              <a:rPr kumimoji="1" lang="en-US" altLang="ja-JP" sz="2000" baseline="30000" dirty="0"/>
              <a:t>j</a:t>
            </a:r>
            <a:r>
              <a:rPr kumimoji="1" lang="en-US" altLang="ja-JP" sz="2000" dirty="0"/>
              <a:t> ∂</a:t>
            </a:r>
            <a:r>
              <a:rPr kumimoji="1" lang="en-US" altLang="ja-JP" sz="2000" baseline="30000" dirty="0"/>
              <a:t>k</a:t>
            </a:r>
            <a:r>
              <a:rPr kumimoji="1" lang="en-US" altLang="ja-JP" sz="2000" dirty="0"/>
              <a:t> F*(</a:t>
            </a:r>
            <a:r>
              <a:rPr kumimoji="1" lang="el-GR" altLang="ja-JP" sz="2000" dirty="0"/>
              <a:t>η</a:t>
            </a:r>
            <a:r>
              <a:rPr kumimoji="1" lang="en-US" altLang="ja-JP" sz="2000" dirty="0"/>
              <a:t>)  where 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and 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* are  flat because </a:t>
            </a:r>
            <a:r>
              <a:rPr kumimoji="1" lang="el-GR" altLang="ja-JP" sz="2000" dirty="0"/>
              <a:t>Γ</a:t>
            </a:r>
            <a:r>
              <a:rPr kumimoji="1" lang="en-US" altLang="ja-JP" sz="2000" baseline="-25000" dirty="0" err="1"/>
              <a:t>ijk</a:t>
            </a:r>
            <a:r>
              <a:rPr kumimoji="1" lang="el-GR" altLang="ja-JP" sz="2000" dirty="0"/>
              <a:t> </a:t>
            </a:r>
            <a:r>
              <a:rPr kumimoji="1" lang="en-US" altLang="ja-JP" sz="2000" dirty="0"/>
              <a:t>(</a:t>
            </a:r>
            <a:r>
              <a:rPr kumimoji="1" lang="el-GR" altLang="ja-JP" sz="2000" dirty="0"/>
              <a:t>θ</a:t>
            </a:r>
            <a:r>
              <a:rPr kumimoji="1" lang="en-US" altLang="ja-JP" sz="2000" dirty="0"/>
              <a:t>) = 0  and </a:t>
            </a:r>
            <a:r>
              <a:rPr kumimoji="1" lang="el-GR" altLang="ja-JP" sz="2000" dirty="0"/>
              <a:t>Γ</a:t>
            </a:r>
            <a:r>
              <a:rPr kumimoji="1" lang="en-US" altLang="ja-JP" sz="2000" dirty="0"/>
              <a:t>*</a:t>
            </a:r>
            <a:r>
              <a:rPr kumimoji="1" lang="en-US" altLang="ja-JP" sz="2000" baseline="30000" dirty="0" err="1"/>
              <a:t>ijk</a:t>
            </a:r>
            <a:r>
              <a:rPr kumimoji="1" lang="el-GR" altLang="ja-JP" sz="2000" dirty="0"/>
              <a:t> </a:t>
            </a:r>
            <a:r>
              <a:rPr kumimoji="1" lang="en-US" altLang="ja-JP" sz="2000" dirty="0"/>
              <a:t>(</a:t>
            </a:r>
            <a:r>
              <a:rPr kumimoji="1" lang="el-GR" altLang="ja-JP" sz="2000" dirty="0"/>
              <a:t>η</a:t>
            </a:r>
            <a:r>
              <a:rPr kumimoji="1" lang="en-US" altLang="ja-JP" sz="2000" dirty="0"/>
              <a:t>) = 0. </a:t>
            </a:r>
          </a:p>
          <a:p>
            <a:r>
              <a:rPr kumimoji="1" lang="en-US" altLang="ja-JP" sz="2000" dirty="0"/>
              <a:t>(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+</a:t>
            </a:r>
            <a:r>
              <a:rPr kumimoji="1" lang="el-GR" altLang="ja-JP" sz="2000" dirty="0"/>
              <a:t>∇</a:t>
            </a:r>
            <a:r>
              <a:rPr kumimoji="1" lang="en-US" altLang="ja-JP" sz="2000" dirty="0"/>
              <a:t>*)/2 is Levi-Civita connection of g,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dual connections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909FE-4B4B-9BE6-7624-5D242A89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74" y="1364516"/>
            <a:ext cx="4530002" cy="2967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A1E17-27B9-889A-ABF9-139F5956B444}"/>
              </a:ext>
            </a:extLst>
          </p:cNvPr>
          <p:cNvSpPr txBox="1"/>
          <p:nvPr/>
        </p:nvSpPr>
        <p:spPr>
          <a:xfrm>
            <a:off x="359789" y="1035587"/>
            <a:ext cx="11156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Consider a C3 strictly convex function F(</a:t>
            </a:r>
            <a:r>
              <a:rPr kumimoji="1" lang="el-GR" altLang="ja-JP" sz="2000" dirty="0"/>
              <a:t>θ</a:t>
            </a:r>
            <a:r>
              <a:rPr kumimoji="1" lang="en-US" altLang="ja-JP" sz="2000" dirty="0"/>
              <a:t>) of Legendre-type</a:t>
            </a:r>
            <a:r>
              <a:rPr lang="en-US" altLang="ja-JP" sz="2000" dirty="0"/>
              <a:t>, convex conjugate </a:t>
            </a:r>
            <a:r>
              <a:rPr kumimoji="1" lang="en-US" altLang="ja-JP" sz="2000" dirty="0"/>
              <a:t>F*(</a:t>
            </a:r>
            <a:r>
              <a:rPr kumimoji="1" lang="el-GR" altLang="ja-JP" sz="2000" dirty="0"/>
              <a:t>η</a:t>
            </a:r>
            <a:r>
              <a:rPr kumimoji="1" lang="en-US" altLang="ja-JP" sz="2000" dirty="0"/>
              <a:t>)  </a:t>
            </a:r>
            <a:r>
              <a:rPr lang="en-US" altLang="ja-JP" sz="2000" dirty="0"/>
              <a:t>is also Legendre-type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55355-A3F1-2DAD-2ACF-0629F429C81E}"/>
              </a:ext>
            </a:extLst>
          </p:cNvPr>
          <p:cNvSpPr txBox="1"/>
          <p:nvPr/>
        </p:nvSpPr>
        <p:spPr>
          <a:xfrm>
            <a:off x="9082727" y="2298515"/>
            <a:ext cx="198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∂</a:t>
            </a:r>
            <a:r>
              <a:rPr kumimoji="1" lang="en-US" altLang="ja-JP" sz="1800" baseline="-25000" dirty="0" err="1"/>
              <a:t>i</a:t>
            </a:r>
            <a:r>
              <a:rPr kumimoji="1" lang="en-US" altLang="ja-JP" sz="1800" baseline="-25000" dirty="0"/>
              <a:t>=</a:t>
            </a:r>
            <a:r>
              <a:rPr kumimoji="1" lang="en-US" altLang="ja-JP" sz="1800" dirty="0"/>
              <a:t> ∂/ ∂</a:t>
            </a:r>
            <a:r>
              <a:rPr lang="el-GR" altLang="ja-JP" sz="1800" dirty="0"/>
              <a:t> θ</a:t>
            </a:r>
            <a:r>
              <a:rPr kumimoji="1" lang="en-US" altLang="ja-JP" sz="1800" dirty="0"/>
              <a:t> </a:t>
            </a:r>
            <a:r>
              <a:rPr kumimoji="1" lang="en-US" altLang="ja-JP" sz="1800" baseline="-25000" dirty="0" err="1"/>
              <a:t>i</a:t>
            </a:r>
            <a:endParaRPr kumimoji="1" lang="en-US" altLang="ja-JP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4C865-8FEE-F2AB-0D90-195F464167D2}"/>
              </a:ext>
            </a:extLst>
          </p:cNvPr>
          <p:cNvSpPr txBox="1"/>
          <p:nvPr/>
        </p:nvSpPr>
        <p:spPr>
          <a:xfrm>
            <a:off x="9082727" y="2800153"/>
            <a:ext cx="198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∂</a:t>
            </a:r>
            <a:r>
              <a:rPr kumimoji="1" lang="en-US" altLang="ja-JP" sz="1800" baseline="30000" dirty="0" err="1"/>
              <a:t>i</a:t>
            </a:r>
            <a:r>
              <a:rPr kumimoji="1" lang="en-US" altLang="ja-JP" sz="1800" baseline="-25000" dirty="0"/>
              <a:t>=</a:t>
            </a:r>
            <a:r>
              <a:rPr kumimoji="1" lang="en-US" altLang="ja-JP" sz="1800" dirty="0"/>
              <a:t> ∂/ ∂</a:t>
            </a:r>
            <a:r>
              <a:rPr lang="el-GR" altLang="ja-JP" sz="1800" dirty="0"/>
              <a:t> </a:t>
            </a:r>
            <a:r>
              <a:rPr kumimoji="1" lang="el-GR" altLang="ja-JP" sz="1800" dirty="0"/>
              <a:t>η</a:t>
            </a:r>
            <a:r>
              <a:rPr kumimoji="1" lang="en-US" altLang="ja-JP" sz="1800" baseline="30000" dirty="0"/>
              <a:t> </a:t>
            </a:r>
            <a:r>
              <a:rPr kumimoji="1" lang="en-US" altLang="ja-JP" sz="1800" baseline="30000" dirty="0" err="1"/>
              <a:t>i</a:t>
            </a:r>
            <a:endParaRPr kumimoji="1" lang="en-US" altLang="ja-JP" sz="18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9DA7F-8F97-1947-DD43-79463156FBEF}"/>
              </a:ext>
            </a:extLst>
          </p:cNvPr>
          <p:cNvSpPr txBox="1"/>
          <p:nvPr/>
        </p:nvSpPr>
        <p:spPr>
          <a:xfrm>
            <a:off x="7428322" y="2002938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Compact notations for partial derivatives: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41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3867-872A-19E2-7AD5-1916CFD8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4" y="0"/>
            <a:ext cx="12311406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Canonical divergences on Bregman manifolds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2874-06E3-5D0B-E7AF-5E5212D1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5" y="1253331"/>
            <a:ext cx="11331804" cy="4958338"/>
          </a:xfrm>
        </p:spPr>
        <p:txBody>
          <a:bodyPr>
            <a:normAutofit lnSpcReduction="10000"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Fenchel</a:t>
            </a:r>
            <a:r>
              <a:rPr lang="en-US" altLang="ja-JP" b="1" dirty="0">
                <a:solidFill>
                  <a:srgbClr val="FF0000"/>
                </a:solidFill>
              </a:rPr>
              <a:t>-Young equality</a:t>
            </a:r>
            <a:r>
              <a:rPr lang="en-US" altLang="ja-JP" dirty="0"/>
              <a:t>: </a:t>
            </a:r>
            <a:r>
              <a:rPr kumimoji="1" lang="en-US" altLang="ja-JP" dirty="0"/>
              <a:t>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)+ F*(</a:t>
            </a:r>
            <a:r>
              <a:rPr kumimoji="1" lang="el-GR" altLang="ja-JP" dirty="0"/>
              <a:t>η</a:t>
            </a:r>
            <a:r>
              <a:rPr kumimoji="1" lang="en-US" altLang="ja-JP" dirty="0"/>
              <a:t>) =&lt;</a:t>
            </a:r>
            <a:r>
              <a:rPr kumimoji="1" lang="el-GR" altLang="ja-JP" dirty="0"/>
              <a:t> θ </a:t>
            </a:r>
            <a:r>
              <a:rPr kumimoji="1" lang="en-US" altLang="ja-JP" dirty="0"/>
              <a:t>,</a:t>
            </a:r>
            <a:r>
              <a:rPr kumimoji="1" lang="el-GR" altLang="ja-JP" dirty="0"/>
              <a:t> η </a:t>
            </a:r>
            <a:r>
              <a:rPr kumimoji="1" lang="en-US" altLang="ja-JP" dirty="0"/>
              <a:t>&gt; with</a:t>
            </a:r>
            <a:r>
              <a:rPr kumimoji="1" lang="el-GR" altLang="ja-JP" dirty="0"/>
              <a:t>η </a:t>
            </a:r>
            <a:r>
              <a:rPr kumimoji="1" lang="en-US" altLang="ja-JP" dirty="0"/>
              <a:t>=</a:t>
            </a:r>
            <a:r>
              <a:rPr kumimoji="1" lang="el-GR" altLang="ja-JP" dirty="0"/>
              <a:t> ∇</a:t>
            </a:r>
            <a:r>
              <a:rPr kumimoji="1" lang="en-US" altLang="ja-JP" dirty="0"/>
              <a:t>F(</a:t>
            </a:r>
            <a:r>
              <a:rPr kumimoji="1" lang="el-GR" altLang="ja-JP" dirty="0"/>
              <a:t>θ</a:t>
            </a:r>
            <a:r>
              <a:rPr kumimoji="1" lang="en-US" altLang="ja-JP" dirty="0"/>
              <a:t>) and </a:t>
            </a:r>
            <a:r>
              <a:rPr kumimoji="1" lang="el-GR" altLang="ja-JP" dirty="0"/>
              <a:t>θ</a:t>
            </a:r>
            <a:r>
              <a:rPr kumimoji="1" lang="en-US" altLang="ja-JP" dirty="0"/>
              <a:t>= </a:t>
            </a:r>
            <a:r>
              <a:rPr kumimoji="1" lang="el-GR" altLang="ja-JP" dirty="0"/>
              <a:t>∇</a:t>
            </a:r>
            <a:r>
              <a:rPr kumimoji="1" lang="en-US" altLang="ja-JP" dirty="0"/>
              <a:t>F*(</a:t>
            </a:r>
            <a:r>
              <a:rPr kumimoji="1" lang="el-GR" altLang="ja-JP" dirty="0"/>
              <a:t>η</a:t>
            </a:r>
            <a:r>
              <a:rPr kumimoji="1" lang="en-US" altLang="ja-JP" dirty="0"/>
              <a:t>).</a:t>
            </a:r>
          </a:p>
          <a:p>
            <a:r>
              <a:rPr lang="en-US" altLang="ja-JP" b="1" dirty="0" err="1">
                <a:solidFill>
                  <a:srgbClr val="FF0000"/>
                </a:solidFill>
              </a:rPr>
              <a:t>Fenchel</a:t>
            </a:r>
            <a:r>
              <a:rPr lang="en-US" altLang="ja-JP" b="1" dirty="0">
                <a:solidFill>
                  <a:srgbClr val="FF0000"/>
                </a:solidFill>
              </a:rPr>
              <a:t>-Young inequality</a:t>
            </a:r>
            <a:r>
              <a:rPr lang="en-US" altLang="ja-JP" dirty="0"/>
              <a:t>: </a:t>
            </a:r>
            <a:r>
              <a:rPr kumimoji="1" lang="en-US" altLang="ja-JP" dirty="0"/>
              <a:t>F(</a:t>
            </a:r>
            <a:r>
              <a:rPr kumimoji="1" lang="el-GR" altLang="ja-JP" dirty="0"/>
              <a:t>θ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)+ F*(</a:t>
            </a:r>
            <a:r>
              <a:rPr kumimoji="1" lang="el-GR" altLang="ja-JP" dirty="0"/>
              <a:t>η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 -&lt;</a:t>
            </a:r>
            <a:r>
              <a:rPr kumimoji="1" lang="el-GR" altLang="ja-JP" dirty="0"/>
              <a:t> θ</a:t>
            </a:r>
            <a:r>
              <a:rPr kumimoji="1" lang="en-US" altLang="ja-JP" baseline="-25000" dirty="0"/>
              <a:t>1</a:t>
            </a:r>
            <a:r>
              <a:rPr kumimoji="1" lang="el-GR" altLang="ja-JP" dirty="0"/>
              <a:t> </a:t>
            </a:r>
            <a:r>
              <a:rPr kumimoji="1" lang="en-US" altLang="ja-JP" dirty="0"/>
              <a:t>,</a:t>
            </a:r>
            <a:r>
              <a:rPr kumimoji="1" lang="el-GR" altLang="ja-JP" dirty="0"/>
              <a:t> η</a:t>
            </a:r>
            <a:r>
              <a:rPr kumimoji="1" lang="en-US" altLang="ja-JP" baseline="-25000" dirty="0"/>
              <a:t>2</a:t>
            </a:r>
            <a:r>
              <a:rPr kumimoji="1" lang="el-GR" altLang="ja-JP" dirty="0"/>
              <a:t> </a:t>
            </a:r>
            <a:r>
              <a:rPr kumimoji="1" lang="en-US" altLang="ja-JP" dirty="0"/>
              <a:t>&gt; ≥  0</a:t>
            </a:r>
            <a:endParaRPr lang="en-US" altLang="ja-JP" dirty="0"/>
          </a:p>
          <a:p>
            <a:r>
              <a:rPr lang="en-US" altLang="ja-JP" dirty="0"/>
              <a:t>Define </a:t>
            </a:r>
            <a:r>
              <a:rPr lang="en-US" altLang="ja-JP" b="1" dirty="0" err="1">
                <a:solidFill>
                  <a:srgbClr val="FF0000"/>
                </a:solidFill>
              </a:rPr>
              <a:t>Fenchel</a:t>
            </a:r>
            <a:r>
              <a:rPr lang="en-US" altLang="ja-JP" b="1" dirty="0">
                <a:solidFill>
                  <a:srgbClr val="FF0000"/>
                </a:solidFill>
              </a:rPr>
              <a:t>-Young divergence </a:t>
            </a:r>
            <a:r>
              <a:rPr lang="en-US" altLang="ja-JP" dirty="0"/>
              <a:t>from the FY inequality gap: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                  Y</a:t>
            </a:r>
            <a:r>
              <a:rPr kumimoji="1" lang="en-US" altLang="ja-JP" baseline="-25000" dirty="0"/>
              <a:t>F,F*</a:t>
            </a:r>
            <a:r>
              <a:rPr lang="en-US" altLang="ja-JP" dirty="0"/>
              <a:t>(</a:t>
            </a:r>
            <a:r>
              <a:rPr kumimoji="1" lang="el-GR" altLang="ja-JP" dirty="0"/>
              <a:t>θ</a:t>
            </a:r>
            <a:r>
              <a:rPr kumimoji="1" lang="en-US" altLang="ja-JP" baseline="-25000" dirty="0"/>
              <a:t>1 ,</a:t>
            </a:r>
            <a:r>
              <a:rPr kumimoji="1" lang="el-GR" altLang="ja-JP" dirty="0"/>
              <a:t> η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)= F(</a:t>
            </a:r>
            <a:r>
              <a:rPr kumimoji="1" lang="el-GR" altLang="ja-JP" dirty="0"/>
              <a:t>θ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)+ F*(</a:t>
            </a:r>
            <a:r>
              <a:rPr kumimoji="1" lang="el-GR" altLang="ja-JP" dirty="0"/>
              <a:t>η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 -&lt;</a:t>
            </a:r>
            <a:r>
              <a:rPr kumimoji="1" lang="el-GR" altLang="ja-JP" dirty="0"/>
              <a:t> θ</a:t>
            </a:r>
            <a:r>
              <a:rPr kumimoji="1" lang="en-US" altLang="ja-JP" baseline="-25000" dirty="0"/>
              <a:t>1</a:t>
            </a:r>
            <a:r>
              <a:rPr kumimoji="1" lang="el-GR" altLang="ja-JP" dirty="0"/>
              <a:t> </a:t>
            </a:r>
            <a:r>
              <a:rPr kumimoji="1" lang="en-US" altLang="ja-JP" dirty="0"/>
              <a:t>,</a:t>
            </a:r>
            <a:r>
              <a:rPr kumimoji="1" lang="el-GR" altLang="ja-JP" dirty="0"/>
              <a:t> η</a:t>
            </a:r>
            <a:r>
              <a:rPr kumimoji="1" lang="en-US" altLang="ja-JP" baseline="-25000" dirty="0"/>
              <a:t>2</a:t>
            </a:r>
            <a:r>
              <a:rPr kumimoji="1" lang="el-GR" altLang="ja-JP" dirty="0"/>
              <a:t> </a:t>
            </a:r>
            <a:r>
              <a:rPr kumimoji="1" lang="en-US" altLang="ja-JP" dirty="0"/>
              <a:t>&gt; </a:t>
            </a:r>
          </a:p>
          <a:p>
            <a:r>
              <a:rPr lang="en-US" altLang="ja-JP" dirty="0" err="1"/>
              <a:t>Fenchel</a:t>
            </a:r>
            <a:r>
              <a:rPr lang="en-US" altLang="ja-JP" dirty="0"/>
              <a:t>-Young divergence can be expressed as dual Bregman divergences:</a:t>
            </a:r>
          </a:p>
          <a:p>
            <a:pPr marL="0" indent="0">
              <a:buNone/>
            </a:pPr>
            <a:r>
              <a:rPr kumimoji="1" lang="en-US" altLang="ja-JP" dirty="0"/>
              <a:t>             </a:t>
            </a:r>
            <a:r>
              <a:rPr kumimoji="1" lang="en-US" altLang="ja-JP" dirty="0">
                <a:highlight>
                  <a:srgbClr val="FFFF00"/>
                </a:highlight>
              </a:rPr>
              <a:t>Y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F,F* 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kumimoji="1" lang="el-GR" altLang="ja-JP" dirty="0">
                <a:highlight>
                  <a:srgbClr val="FFFF00"/>
                </a:highlight>
              </a:rPr>
              <a:t>θ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1 ,</a:t>
            </a:r>
            <a:r>
              <a:rPr kumimoji="1" lang="el-GR" altLang="ja-JP" dirty="0">
                <a:highlight>
                  <a:srgbClr val="FFFF00"/>
                </a:highlight>
              </a:rPr>
              <a:t> η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2</a:t>
            </a:r>
            <a:r>
              <a:rPr kumimoji="1" lang="en-US" altLang="ja-JP" dirty="0">
                <a:highlight>
                  <a:srgbClr val="FFFF00"/>
                </a:highlight>
              </a:rPr>
              <a:t>)=B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F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kumimoji="1" lang="el-GR" altLang="ja-JP" dirty="0">
                <a:highlight>
                  <a:srgbClr val="FFFF00"/>
                </a:highlight>
              </a:rPr>
              <a:t>θ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1 ,</a:t>
            </a:r>
            <a:r>
              <a:rPr kumimoji="1" lang="el-GR" altLang="ja-JP" dirty="0">
                <a:highlight>
                  <a:srgbClr val="FFFF00"/>
                </a:highlight>
              </a:rPr>
              <a:t> θ 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2</a:t>
            </a:r>
            <a:r>
              <a:rPr kumimoji="1" lang="en-US" altLang="ja-JP" dirty="0">
                <a:highlight>
                  <a:srgbClr val="FFFF00"/>
                </a:highlight>
              </a:rPr>
              <a:t>)= B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F*</a:t>
            </a:r>
            <a:r>
              <a:rPr kumimoji="1" lang="en-US" altLang="ja-JP" dirty="0">
                <a:highlight>
                  <a:srgbClr val="FFFF00"/>
                </a:highlight>
              </a:rPr>
              <a:t>(</a:t>
            </a:r>
            <a:r>
              <a:rPr kumimoji="1" lang="el-GR" altLang="ja-JP" dirty="0">
                <a:highlight>
                  <a:srgbClr val="FFFF00"/>
                </a:highlight>
              </a:rPr>
              <a:t>η </a:t>
            </a:r>
            <a:r>
              <a:rPr lang="en-US" altLang="ja-JP" baseline="-25000" dirty="0">
                <a:highlight>
                  <a:srgbClr val="FFFF00"/>
                </a:highlight>
              </a:rPr>
              <a:t>2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 ,</a:t>
            </a:r>
            <a:r>
              <a:rPr kumimoji="1" lang="el-GR" altLang="ja-JP" dirty="0">
                <a:highlight>
                  <a:srgbClr val="FFFF00"/>
                </a:highlight>
              </a:rPr>
              <a:t> η </a:t>
            </a:r>
            <a:r>
              <a:rPr lang="en-US" altLang="ja-JP" baseline="-25000" dirty="0">
                <a:highlight>
                  <a:srgbClr val="FFFF00"/>
                </a:highlight>
              </a:rPr>
              <a:t>1</a:t>
            </a:r>
            <a:r>
              <a:rPr kumimoji="1" lang="en-US" altLang="ja-JP" dirty="0">
                <a:highlight>
                  <a:srgbClr val="FFFF00"/>
                </a:highlight>
              </a:rPr>
              <a:t>)=Y</a:t>
            </a:r>
            <a:r>
              <a:rPr kumimoji="1" lang="en-US" altLang="ja-JP" baseline="-25000" dirty="0">
                <a:highlight>
                  <a:srgbClr val="FFFF00"/>
                </a:highlight>
              </a:rPr>
              <a:t>F*,F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l-GR" altLang="ja-JP" dirty="0">
                <a:highlight>
                  <a:srgbClr val="FFFF00"/>
                </a:highlight>
              </a:rPr>
              <a:t>η</a:t>
            </a:r>
            <a:r>
              <a:rPr lang="en-US" altLang="ja-JP" baseline="-25000" dirty="0">
                <a:highlight>
                  <a:srgbClr val="FFFF00"/>
                </a:highlight>
              </a:rPr>
              <a:t>2</a:t>
            </a:r>
            <a:r>
              <a:rPr lang="en-US" altLang="ja-JP" dirty="0">
                <a:highlight>
                  <a:srgbClr val="FFFF00"/>
                </a:highlight>
              </a:rPr>
              <a:t>,</a:t>
            </a:r>
            <a:r>
              <a:rPr lang="el-GR" altLang="ja-JP" dirty="0">
                <a:highlight>
                  <a:srgbClr val="FFFF00"/>
                </a:highlight>
              </a:rPr>
              <a:t> η</a:t>
            </a:r>
            <a:r>
              <a:rPr lang="en-US" altLang="ja-JP" baseline="-25000" dirty="0">
                <a:highlight>
                  <a:srgbClr val="FFFF00"/>
                </a:highlight>
              </a:rPr>
              <a:t>1</a:t>
            </a:r>
            <a:r>
              <a:rPr lang="en-US" altLang="ja-JP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ja-JP" dirty="0"/>
              <a:t>Conversely, if (</a:t>
            </a:r>
            <a:r>
              <a:rPr lang="en-US" altLang="ja-JP" dirty="0" err="1"/>
              <a:t>M,g</a:t>
            </a:r>
            <a:r>
              <a:rPr lang="en-US" altLang="ja-JP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,</a:t>
            </a:r>
            <a:r>
              <a:rPr kumimoji="1" lang="el-GR" altLang="ja-JP" sz="2800" dirty="0"/>
              <a:t> ∇</a:t>
            </a:r>
            <a:r>
              <a:rPr kumimoji="1" lang="en-US" altLang="ja-JP" sz="2800" dirty="0"/>
              <a:t>*) is dually flat, meaning g is Hessian, then we have two dual potential functions  from which we get two canonical dual Bregman divergences and two dual </a:t>
            </a:r>
            <a:r>
              <a:rPr kumimoji="1" lang="en-US" altLang="ja-JP" sz="2800" dirty="0" err="1"/>
              <a:t>Fenchel</a:t>
            </a:r>
            <a:r>
              <a:rPr lang="en-US" altLang="ja-JP" dirty="0"/>
              <a:t>-Young divergences.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C7437-4D6E-4FAF-124A-87F2B3A8149E}"/>
              </a:ext>
            </a:extLst>
          </p:cNvPr>
          <p:cNvSpPr txBox="1"/>
          <p:nvPr/>
        </p:nvSpPr>
        <p:spPr>
          <a:xfrm>
            <a:off x="131190" y="6211669"/>
            <a:ext cx="1133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"Divergences Induced by the Cumulant and Partition Functions of Exponential Families and Their Deformations Induced by Comparative Convexity", Entropy 26.3 (2024)</a:t>
            </a:r>
          </a:p>
        </p:txBody>
      </p:sp>
    </p:spTree>
    <p:extLst>
      <p:ext uri="{BB962C8B-B14F-4D97-AF65-F5344CB8AC3E}">
        <p14:creationId xmlns:p14="http://schemas.microsoft.com/office/powerpoint/2010/main" val="3336951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BCFC-F0D1-363D-CDEE-92AB44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D0D6-52C2-1D19-31D7-B3F5E88C5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Bregman divergence: a geometric difference | Frank Nielsen posted on the  topic | LinkedIn">
            <a:extLst>
              <a:ext uri="{FF2B5EF4-FFF2-40B4-BE49-F238E27FC236}">
                <a16:creationId xmlns:a16="http://schemas.microsoft.com/office/drawing/2014/main" id="{FE1D8DDB-631B-C255-A405-FB5375BB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1" y="107524"/>
            <a:ext cx="11724327" cy="659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E5F62-8E60-892C-2604-2FB7E620A6A2}"/>
              </a:ext>
            </a:extLst>
          </p:cNvPr>
          <p:cNvSpPr txBox="1"/>
          <p:nvPr/>
        </p:nvSpPr>
        <p:spPr>
          <a:xfrm rot="10800000">
            <a:off x="161302" y="1423447"/>
            <a:ext cx="553998" cy="46721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400" dirty="0"/>
              <a:t>A geometric view of divergences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316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3682-93C7-2EE9-E774-3C66EBEB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0" y="-185231"/>
            <a:ext cx="12529008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Information geometric measures  vs OT measures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D70B-76D1-6010-E357-FACFA55B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40" y="774947"/>
            <a:ext cx="11418195" cy="4351338"/>
          </a:xfrm>
        </p:spPr>
        <p:txBody>
          <a:bodyPr/>
          <a:lstStyle/>
          <a:p>
            <a:r>
              <a:rPr lang="en-US" altLang="ja-JP" dirty="0"/>
              <a:t>f</a:t>
            </a:r>
            <a:r>
              <a:rPr kumimoji="1" lang="en-US" altLang="ja-JP" dirty="0"/>
              <a:t>-divergences and Bregman divergences are “vertical measures”</a:t>
            </a:r>
          </a:p>
          <a:p>
            <a:r>
              <a:rPr lang="en-US" altLang="ja-JP" dirty="0"/>
              <a:t>Optimal transport distances moves masses, “horizontal measure”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DF52-41A9-3C02-4B11-C2C883EA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46" y="3971874"/>
            <a:ext cx="2086889" cy="1993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5331E-BF11-2DC4-32A1-0961ADBD22D6}"/>
              </a:ext>
            </a:extLst>
          </p:cNvPr>
          <p:cNvSpPr txBox="1"/>
          <p:nvPr/>
        </p:nvSpPr>
        <p:spPr>
          <a:xfrm>
            <a:off x="9867486" y="6066649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courtesy POT</a:t>
            </a:r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899C11-1662-39E0-5CFC-930EB8E6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56" y="5668454"/>
            <a:ext cx="2709235" cy="721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63262-7408-0521-07AA-EFF7DA080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0" y="5816423"/>
            <a:ext cx="4663007" cy="442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16308-E820-B80D-988A-3261D5044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" y="2643644"/>
            <a:ext cx="4280211" cy="2539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59C54-D38B-A5AB-BA6C-E1ECB7DE1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911" y="2266664"/>
            <a:ext cx="4126125" cy="31154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B3FD1F-697A-1AEC-03F0-A3DE47695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7036" y="2190857"/>
            <a:ext cx="3634825" cy="17543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EB1F06-87FE-678F-6A38-D43FAE902768}"/>
              </a:ext>
            </a:extLst>
          </p:cNvPr>
          <p:cNvCxnSpPr/>
          <p:nvPr/>
        </p:nvCxnSpPr>
        <p:spPr>
          <a:xfrm>
            <a:off x="292900" y="1913641"/>
            <a:ext cx="8002688" cy="6666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994409-65A7-27E5-00E9-445BA04F425F}"/>
              </a:ext>
            </a:extLst>
          </p:cNvPr>
          <p:cNvCxnSpPr>
            <a:cxnSpLocks/>
          </p:cNvCxnSpPr>
          <p:nvPr/>
        </p:nvCxnSpPr>
        <p:spPr>
          <a:xfrm>
            <a:off x="8559538" y="1991405"/>
            <a:ext cx="3339562" cy="333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0AB8AC-BBB9-C7D9-652E-815C0965AAB5}"/>
              </a:ext>
            </a:extLst>
          </p:cNvPr>
          <p:cNvSpPr txBox="1"/>
          <p:nvPr/>
        </p:nvSpPr>
        <p:spPr>
          <a:xfrm>
            <a:off x="9248831" y="1675355"/>
            <a:ext cx="2460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horizontal measure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A8A38-FFF6-C124-45E1-0AA9DC042717}"/>
              </a:ext>
            </a:extLst>
          </p:cNvPr>
          <p:cNvSpPr txBox="1"/>
          <p:nvPr/>
        </p:nvSpPr>
        <p:spPr>
          <a:xfrm>
            <a:off x="3064046" y="1609557"/>
            <a:ext cx="2460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Vertical measure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D67D8-4161-BACF-88FB-6D1A1E4D2D30}"/>
              </a:ext>
            </a:extLst>
          </p:cNvPr>
          <p:cNvSpPr txBox="1"/>
          <p:nvPr/>
        </p:nvSpPr>
        <p:spPr>
          <a:xfrm>
            <a:off x="435538" y="6389814"/>
            <a:ext cx="2628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Bregman divergence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7D203-75FB-396B-DF14-BCD631D82EBE}"/>
              </a:ext>
            </a:extLst>
          </p:cNvPr>
          <p:cNvSpPr txBox="1"/>
          <p:nvPr/>
        </p:nvSpPr>
        <p:spPr>
          <a:xfrm>
            <a:off x="5226927" y="6389814"/>
            <a:ext cx="2628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f-divergence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0E96B-DDF3-7154-4E8A-7A645FBA961F}"/>
              </a:ext>
            </a:extLst>
          </p:cNvPr>
          <p:cNvSpPr txBox="1"/>
          <p:nvPr/>
        </p:nvSpPr>
        <p:spPr>
          <a:xfrm>
            <a:off x="9763791" y="6389814"/>
            <a:ext cx="2628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7030A0"/>
                </a:solidFill>
              </a:rPr>
              <a:t>Optimal transport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6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3B52-966E-EDA7-6A16-A19C4BB0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6" y="-144804"/>
            <a:ext cx="11701544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Historically, many distances with purposes…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Picture 10" descr="Encyclopedia of Distances | SpringerLink">
            <a:extLst>
              <a:ext uri="{FF2B5EF4-FFF2-40B4-BE49-F238E27FC236}">
                <a16:creationId xmlns:a16="http://schemas.microsoft.com/office/drawing/2014/main" id="{0285D3D0-B80D-ACBA-84A7-4FDE22C3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27" y="962427"/>
            <a:ext cx="3350449" cy="50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98CF-2AE0-91A3-2380-B26417FFE09B}"/>
              </a:ext>
            </a:extLst>
          </p:cNvPr>
          <p:cNvSpPr txBox="1"/>
          <p:nvPr/>
        </p:nvSpPr>
        <p:spPr>
          <a:xfrm>
            <a:off x="721151" y="6305688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https://franknielsen.github.io/Divergence/index.html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F69403-6E6F-3D3D-0D45-0711329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59" y="892445"/>
            <a:ext cx="3792717" cy="533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14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4CA8-EF58-781E-B9A0-350E603D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83455-F714-441B-FE0A-AE5E628C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Some open problems: </a:t>
            </a:r>
          </a:p>
          <a:p>
            <a:pPr lvl="1"/>
            <a:r>
              <a:rPr lang="en-US" altLang="ja-JP" dirty="0"/>
              <a:t>Is there some practical statistical models such that Fisher-Rao geodesics are not unique?</a:t>
            </a:r>
          </a:p>
          <a:p>
            <a:pPr lvl="1"/>
            <a:r>
              <a:rPr kumimoji="1" lang="en-US" altLang="ja-JP" dirty="0"/>
              <a:t>Closed-form for multivariate normal distributions?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338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2" y="1623060"/>
            <a:ext cx="12043938" cy="2948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62" y="14795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b="1">
                <a:solidFill>
                  <a:schemeClr val="accent1"/>
                </a:solidFill>
              </a:rPr>
              <a:t>Fisher-Rao geodesics from multivariate normals</a:t>
            </a:r>
            <a:br>
              <a:rPr lang="fr-FR" b="1">
                <a:solidFill>
                  <a:schemeClr val="accent1"/>
                </a:solidFill>
              </a:rPr>
            </a:br>
            <a:r>
              <a:rPr lang="fr-FR" b="1">
                <a:solidFill>
                  <a:schemeClr val="accent1"/>
                </a:solidFill>
              </a:rPr>
              <a:t>with boundary value conditions in closed form 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8945579" y="1618084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[Kobayashi 2023]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062" y="5431909"/>
            <a:ext cx="1243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Get </a:t>
            </a:r>
            <a:r>
              <a:rPr lang="en-US" sz="2400" b="1">
                <a:solidFill>
                  <a:srgbClr val="FF0000"/>
                </a:solidFill>
              </a:rPr>
              <a:t>closed-form geodesics with boundary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However, </a:t>
            </a:r>
            <a:r>
              <a:rPr lang="en-US" sz="2400" b="1">
                <a:solidFill>
                  <a:srgbClr val="FF0000"/>
                </a:solidFill>
              </a:rPr>
              <a:t>no closed-form Rao distance</a:t>
            </a:r>
            <a:r>
              <a:rPr lang="en-US" sz="2400"/>
              <a:t> because of the integration of length element problem</a:t>
            </a:r>
            <a:endParaRPr lang="fr-FR" sz="2400"/>
          </a:p>
        </p:txBody>
      </p:sp>
      <p:sp>
        <p:nvSpPr>
          <p:cNvPr id="6" name="TextBox 5"/>
          <p:cNvSpPr txBox="1"/>
          <p:nvPr/>
        </p:nvSpPr>
        <p:spPr>
          <a:xfrm>
            <a:off x="148062" y="4716566"/>
            <a:ext cx="104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Ingredient: </a:t>
            </a:r>
            <a:r>
              <a:rPr lang="en-US" sz="2400" b="1">
                <a:solidFill>
                  <a:srgbClr val="FF0000"/>
                </a:solidFill>
              </a:rPr>
              <a:t>Riemannian submersion</a:t>
            </a:r>
            <a:r>
              <a:rPr lang="en-US" sz="2400"/>
              <a:t> and MVN geodesics from horizontal geodesics</a:t>
            </a:r>
            <a:endParaRPr lang="fr-FR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404" y="6265565"/>
            <a:ext cx="67341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27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-221502"/>
            <a:ext cx="1202055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New fast distances between multivariate </a:t>
            </a:r>
            <a:r>
              <a:rPr lang="en-US" b="1" dirty="0" err="1">
                <a:solidFill>
                  <a:schemeClr val="accent1"/>
                </a:solidFill>
              </a:rPr>
              <a:t>normals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660" y="804686"/>
            <a:ext cx="113383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Calvo &amp; </a:t>
            </a:r>
            <a:r>
              <a:rPr lang="en-US" sz="2800" dirty="0" err="1"/>
              <a:t>Oller</a:t>
            </a:r>
            <a:r>
              <a:rPr lang="en-US" sz="2800" dirty="0"/>
              <a:t> isometric cone embedding f(</a:t>
            </a:r>
            <a:r>
              <a:rPr lang="el-GR" sz="2800" dirty="0"/>
              <a:t>μ</a:t>
            </a:r>
            <a:r>
              <a:rPr lang="en-US" sz="2800" dirty="0"/>
              <a:t>,</a:t>
            </a:r>
            <a:r>
              <a:rPr lang="el-GR" sz="2800" dirty="0"/>
              <a:t>Σ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SPD cone, use </a:t>
            </a:r>
            <a:r>
              <a:rPr lang="en-US" sz="2800" b="1" dirty="0">
                <a:solidFill>
                  <a:srgbClr val="FF0000"/>
                </a:solidFill>
              </a:rPr>
              <a:t>Hilbert projective metric distance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</a:t>
            </a:r>
            <a:r>
              <a:rPr lang="en-US" sz="2800" b="1" dirty="0">
                <a:solidFill>
                  <a:srgbClr val="FF0000"/>
                </a:solidFill>
              </a:rPr>
              <a:t>LERP </a:t>
            </a:r>
            <a:r>
              <a:rPr lang="en-US" sz="2800" b="1" dirty="0" err="1">
                <a:solidFill>
                  <a:srgbClr val="FF0000"/>
                </a:solidFill>
              </a:rPr>
              <a:t>pregeodesics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Pullback</a:t>
            </a:r>
            <a:r>
              <a:rPr lang="en-US" sz="2800" dirty="0"/>
              <a:t> the geodesics and distance into the Gaussian manifold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28" y="1232671"/>
            <a:ext cx="3756513" cy="74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6" y="3076044"/>
            <a:ext cx="5402119" cy="137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4839707"/>
            <a:ext cx="7019925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10" y="3154075"/>
            <a:ext cx="335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Projective metric on SPD</a:t>
            </a:r>
          </a:p>
          <a:p>
            <a:endParaRPr lang="en-US" sz="2400"/>
          </a:p>
          <a:p>
            <a:r>
              <a:rPr lang="en-US" sz="2400"/>
              <a:t>But proper metric on f(N)</a:t>
            </a:r>
            <a:endParaRPr lang="fr-FR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040" y="5380592"/>
            <a:ext cx="3352009" cy="3100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660" y="3584967"/>
            <a:ext cx="4023360" cy="29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44" y="4579106"/>
            <a:ext cx="5476875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AB1EC-0688-76B7-3811-9E9C87D9710E}"/>
              </a:ext>
            </a:extLst>
          </p:cNvPr>
          <p:cNvSpPr txBox="1"/>
          <p:nvPr/>
        </p:nvSpPr>
        <p:spPr>
          <a:xfrm>
            <a:off x="85725" y="6283113"/>
            <a:ext cx="11816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chemeClr val="accent6"/>
                </a:solidFill>
              </a:rPr>
              <a:t>“Fisher-Rao and pullback Hilbert cone distances on the multivariate Gaussian manifold with applications to simplification and quantization of mixtures", </a:t>
            </a:r>
            <a:r>
              <a:rPr lang="en-US" altLang="ja-JP" sz="1800" b="1" dirty="0">
                <a:solidFill>
                  <a:schemeClr val="accent6"/>
                </a:solidFill>
              </a:rPr>
              <a:t>ICML TAG 2023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933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216535"/>
            <a:ext cx="1211199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Diffeomorphic embeddings of MVN(d) onto SPD(d+1)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7" y="2065318"/>
            <a:ext cx="6791325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84569" y="1127914"/>
            <a:ext cx="275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[Calvo &amp; </a:t>
            </a:r>
            <a:r>
              <a:rPr lang="en-US" sz="2400" b="1" dirty="0" err="1">
                <a:solidFill>
                  <a:srgbClr val="92D050"/>
                </a:solidFill>
              </a:rPr>
              <a:t>Oller</a:t>
            </a:r>
            <a:r>
              <a:rPr lang="en-US" sz="2400" b="1" dirty="0">
                <a:solidFill>
                  <a:srgbClr val="92D050"/>
                </a:solidFill>
              </a:rPr>
              <a:t> 1990]</a:t>
            </a:r>
            <a:endParaRPr lang="fr-FR" sz="2400" b="1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" y="1542098"/>
            <a:ext cx="802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The </a:t>
            </a:r>
            <a:r>
              <a:rPr lang="en-US" sz="2800" b="1">
                <a:solidFill>
                  <a:srgbClr val="FF0000"/>
                </a:solidFill>
              </a:rPr>
              <a:t>diffeomorphisms</a:t>
            </a:r>
            <a:r>
              <a:rPr lang="en-US" sz="2800"/>
              <a:t> {f</a:t>
            </a:r>
            <a:r>
              <a:rPr lang="el-GR" b="1" baseline="-25000"/>
              <a:t>β</a:t>
            </a:r>
            <a:r>
              <a:rPr lang="en-US" sz="2800"/>
              <a:t>} foliates the SPD cone P(d+1)</a:t>
            </a:r>
            <a:endParaRPr lang="fr-FR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3740776"/>
            <a:ext cx="7572375" cy="193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122593"/>
            <a:ext cx="1261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half trace metric in P(d+1), get the following </a:t>
            </a:r>
            <a:r>
              <a:rPr lang="en-US" sz="2800" b="1" dirty="0">
                <a:solidFill>
                  <a:srgbClr val="FF0000"/>
                </a:solidFill>
              </a:rPr>
              <a:t>metrics on MVN(d)</a:t>
            </a:r>
            <a:r>
              <a:rPr lang="en-US" sz="2800" dirty="0"/>
              <a:t>:</a:t>
            </a:r>
            <a:endParaRPr lang="fr-F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43050" y="5674351"/>
            <a:ext cx="1068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When  </a:t>
            </a:r>
            <a:r>
              <a:rPr lang="el-GR" sz="2800" b="1">
                <a:solidFill>
                  <a:srgbClr val="FF0000"/>
                </a:solidFill>
              </a:rPr>
              <a:t>β</a:t>
            </a:r>
            <a:r>
              <a:rPr lang="en-US" sz="2800" b="1">
                <a:solidFill>
                  <a:srgbClr val="FF0000"/>
                </a:solidFill>
              </a:rPr>
              <a:t>=1</a:t>
            </a:r>
            <a:r>
              <a:rPr lang="en-US" sz="2800"/>
              <a:t> (constant), we thus get  a </a:t>
            </a:r>
            <a:r>
              <a:rPr lang="en-US" sz="2800" b="1">
                <a:solidFill>
                  <a:srgbClr val="FF0000"/>
                </a:solidFill>
              </a:rPr>
              <a:t>Fisher isometric embedding</a:t>
            </a:r>
            <a:r>
              <a:rPr lang="en-US" sz="2800"/>
              <a:t> of MVN(d) into SPD(d+1):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84" y="6141420"/>
            <a:ext cx="4067175" cy="59055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411956" y="4653756"/>
            <a:ext cx="880110" cy="1613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141" y="5226308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>
                <a:solidFill>
                  <a:srgbClr val="FF0000"/>
                </a:solidFill>
              </a:rPr>
              <a:t>β</a:t>
            </a:r>
            <a:r>
              <a:rPr lang="en-US" b="1">
                <a:solidFill>
                  <a:srgbClr val="FF0000"/>
                </a:solidFill>
              </a:rPr>
              <a:t>=1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545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" y="-227232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Fisher-Rao MVN distance: A lower bound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5454" y="2053083"/>
            <a:ext cx="272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[Calvo &amp; Oller 1990]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430" y="732122"/>
            <a:ext cx="1207734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Embed isometrically the Gaussian manifold N(d) into a </a:t>
            </a:r>
            <a:r>
              <a:rPr lang="en-US" sz="2800" b="1" dirty="0">
                <a:solidFill>
                  <a:srgbClr val="FF0000"/>
                </a:solidFill>
              </a:rPr>
              <a:t>submanifold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of codimension 1 into the SPD cone of dimension d+1:</a:t>
            </a:r>
            <a:endParaRPr lang="en-US" sz="2800" dirty="0"/>
          </a:p>
          <a:p>
            <a:r>
              <a:rPr lang="en-US" sz="2800" dirty="0"/>
              <a:t>non-totally geodesic submanifold {f(N)}: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closed-form SPD geodesic in the (d+1)-dimensional cone: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SPD path is of length necessarily smaller than the MVN geodesic </a:t>
            </a:r>
          </a:p>
          <a:p>
            <a:r>
              <a:rPr lang="en-US" sz="2800" dirty="0"/>
              <a:t>      in submanifold f(N). Thus get a </a:t>
            </a:r>
            <a:r>
              <a:rPr lang="en-US" sz="2800" b="1" dirty="0">
                <a:solidFill>
                  <a:srgbClr val="FF0000"/>
                </a:solidFill>
              </a:rPr>
              <a:t>lower bound</a:t>
            </a:r>
            <a:r>
              <a:rPr lang="en-US" sz="2800" dirty="0"/>
              <a:t> on Rao distance:</a:t>
            </a:r>
            <a:endParaRPr lang="fr-F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04" y="2253138"/>
            <a:ext cx="520065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8" y="5468921"/>
            <a:ext cx="8270307" cy="12434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9759" y="3860556"/>
            <a:ext cx="3922686" cy="585614"/>
            <a:chOff x="3955732" y="3416777"/>
            <a:chExt cx="4019550" cy="600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732" y="3531078"/>
              <a:ext cx="1057275" cy="3714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257" y="3416777"/>
              <a:ext cx="2867025" cy="600075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842704" y="5468921"/>
            <a:ext cx="8869680" cy="1328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37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A63963-0FE3-0769-0202-5C493A2D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99" y="349250"/>
            <a:ext cx="9944100" cy="6143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7CCAF-6A64-0862-5346-080C657C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83378"/>
            <a:ext cx="2290924" cy="29746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611D2D-9C11-B016-96A5-B026D9EE02BB}"/>
              </a:ext>
            </a:extLst>
          </p:cNvPr>
          <p:cNvCxnSpPr/>
          <p:nvPr/>
        </p:nvCxnSpPr>
        <p:spPr>
          <a:xfrm flipH="1">
            <a:off x="9234311" y="4851047"/>
            <a:ext cx="27206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1C8F67-C75A-CAE3-926D-0B533DCC6057}"/>
              </a:ext>
            </a:extLst>
          </p:cNvPr>
          <p:cNvCxnSpPr>
            <a:cxnSpLocks/>
          </p:cNvCxnSpPr>
          <p:nvPr/>
        </p:nvCxnSpPr>
        <p:spPr>
          <a:xfrm flipH="1">
            <a:off x="2387600" y="5195358"/>
            <a:ext cx="18344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E887A-D5F7-5694-9274-4E693864526F}"/>
              </a:ext>
            </a:extLst>
          </p:cNvPr>
          <p:cNvSpPr/>
          <p:nvPr/>
        </p:nvSpPr>
        <p:spPr>
          <a:xfrm>
            <a:off x="169333" y="5091289"/>
            <a:ext cx="1981891" cy="1185333"/>
          </a:xfrm>
          <a:prstGeom prst="rect">
            <a:avLst/>
          </a:prstGeom>
          <a:noFill/>
          <a:ln w="38100"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B320E37-1B48-D28B-F541-D12F7594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3" y="242926"/>
            <a:ext cx="1972298" cy="30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D30D-E2FA-B3A1-A5D5-B2F8FCB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24" y="-104791"/>
            <a:ext cx="11835352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/>
                </a:solidFill>
              </a:rPr>
              <a:t>Seeking principles and properties of distances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587560-D3FB-98F0-91C1-E8444D1D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245" y="3517342"/>
            <a:ext cx="3186260" cy="22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0DBA5-2CCB-BE12-9EB5-E85CD167620D}"/>
              </a:ext>
            </a:extLst>
          </p:cNvPr>
          <p:cNvSpPr txBox="1"/>
          <p:nvPr/>
        </p:nvSpPr>
        <p:spPr>
          <a:xfrm>
            <a:off x="248324" y="5953107"/>
            <a:ext cx="12096161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b="1" dirty="0" err="1">
                <a:solidFill>
                  <a:schemeClr val="accent6"/>
                </a:solidFill>
              </a:rPr>
              <a:t>Csiszár</a:t>
            </a:r>
            <a:r>
              <a:rPr lang="en-US" altLang="ja-JP" sz="1100" b="1" dirty="0">
                <a:solidFill>
                  <a:schemeClr val="accent6"/>
                </a:solidFill>
              </a:rPr>
              <a:t>,  "On information-type measure of difference of probability distributions and indirect observations," Studia Sci. Math. </a:t>
            </a:r>
            <a:r>
              <a:rPr lang="en-US" altLang="ja-JP" sz="1100" b="1" dirty="0" err="1">
                <a:solidFill>
                  <a:schemeClr val="accent6"/>
                </a:solidFill>
              </a:rPr>
              <a:t>Hungar</a:t>
            </a:r>
            <a:r>
              <a:rPr lang="en-US" altLang="ja-JP" sz="1100" b="1" dirty="0">
                <a:solidFill>
                  <a:schemeClr val="accent6"/>
                </a:solidFill>
              </a:rPr>
              <a:t>. 2 (1967).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b="1" dirty="0">
                <a:solidFill>
                  <a:schemeClr val="accent6"/>
                </a:solidFill>
              </a:rPr>
              <a:t>Bregman, "The relaxation method of finding the common point of convex sets and its application to the solution of problems in convex programming", USSR computational mathematics and mathematical physics 7.3 (1967)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b="1" dirty="0">
                <a:solidFill>
                  <a:schemeClr val="accent6"/>
                </a:solidFill>
              </a:rPr>
              <a:t>Kantorovich, "Mathematical methods of organizing and planning production," Management science 6.4 (1960)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b="1" dirty="0">
                <a:solidFill>
                  <a:schemeClr val="accent6"/>
                </a:solidFill>
              </a:rPr>
              <a:t>Nielsen, "An elementary introduction to information geometry", Entropy 22.10 (2020)</a:t>
            </a:r>
          </a:p>
          <a:p>
            <a:endParaRPr lang="ja-JP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2BBA4-5FB5-0769-2D21-9F035875F218}"/>
              </a:ext>
            </a:extLst>
          </p:cNvPr>
          <p:cNvSpPr txBox="1"/>
          <p:nvPr/>
        </p:nvSpPr>
        <p:spPr>
          <a:xfrm>
            <a:off x="214458" y="1001557"/>
            <a:ext cx="929718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4"/>
                </a:solidFill>
              </a:rPr>
              <a:t>f</a:t>
            </a:r>
            <a:r>
              <a:rPr kumimoji="1" lang="en-US" altLang="ja-JP" sz="2000" b="1" dirty="0">
                <a:solidFill>
                  <a:schemeClr val="accent4"/>
                </a:solidFill>
              </a:rPr>
              <a:t>-divergences (Ali-</a:t>
            </a:r>
            <a:r>
              <a:rPr kumimoji="1" lang="en-US" altLang="ja-JP" sz="2000" b="1" dirty="0" err="1">
                <a:solidFill>
                  <a:schemeClr val="accent4"/>
                </a:solidFill>
              </a:rPr>
              <a:t>Silvey</a:t>
            </a:r>
            <a:r>
              <a:rPr kumimoji="1" lang="en-US" altLang="ja-JP" sz="2000" b="1" dirty="0">
                <a:solidFill>
                  <a:schemeClr val="accent4"/>
                </a:solidFill>
              </a:rPr>
              <a:t> &amp; </a:t>
            </a:r>
            <a:r>
              <a:rPr kumimoji="1" lang="en-US" altLang="ja-JP" sz="2000" b="1" dirty="0" err="1">
                <a:solidFill>
                  <a:schemeClr val="accent4"/>
                </a:solidFill>
              </a:rPr>
              <a:t>Csiszár</a:t>
            </a:r>
            <a:r>
              <a:rPr kumimoji="1" lang="en-US" altLang="ja-JP" sz="2000" b="1" dirty="0">
                <a:solidFill>
                  <a:schemeClr val="accent4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Only separable distances which are </a:t>
            </a:r>
            <a:r>
              <a:rPr lang="en-US" altLang="ja-JP" sz="2000" b="1" dirty="0">
                <a:solidFill>
                  <a:srgbClr val="FF0000"/>
                </a:solidFill>
              </a:rPr>
              <a:t>monotone</a:t>
            </a:r>
            <a:r>
              <a:rPr lang="en-US" altLang="ja-JP" sz="2000" dirty="0"/>
              <a:t> under Markov kernels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F0000"/>
                </a:solidFill>
              </a:rPr>
              <a:t>Invariant</a:t>
            </a:r>
            <a:r>
              <a:rPr kumimoji="1" lang="en-US" altLang="ja-JP" sz="2000" dirty="0"/>
              <a:t> under ``sufficiency’’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4"/>
                </a:solidFill>
              </a:rPr>
              <a:t>Bregman divergences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Only distances with </a:t>
            </a:r>
            <a:r>
              <a:rPr lang="en-US" altLang="ja-JP" sz="2000" b="1" dirty="0">
                <a:solidFill>
                  <a:srgbClr val="FF0000"/>
                </a:solidFill>
              </a:rPr>
              <a:t>right-sided centroids = centers of masses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Canonical divergences of dually flat spaces </a:t>
            </a:r>
            <a:r>
              <a:rPr lang="en-US" altLang="ja-JP" sz="2000" dirty="0"/>
              <a:t>in information geometry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4"/>
                </a:solidFill>
              </a:rPr>
              <a:t>Transport distances including Wasserstein distances</a:t>
            </a:r>
            <a:endParaRPr lang="en-US" altLang="ja-JP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Minimize </a:t>
            </a:r>
            <a:r>
              <a:rPr lang="en-US" altLang="ja-JP" sz="2000" b="1" dirty="0">
                <a:solidFill>
                  <a:srgbClr val="FF0000"/>
                </a:solidFill>
              </a:rPr>
              <a:t>transport cost </a:t>
            </a:r>
            <a:r>
              <a:rPr lang="en-US" altLang="ja-JP" sz="2000" dirty="0" err="1"/>
              <a:t>wrt</a:t>
            </a:r>
            <a:r>
              <a:rPr lang="en-US" altLang="ja-JP" sz="2000" dirty="0"/>
              <a:t> a </a:t>
            </a:r>
            <a:r>
              <a:rPr lang="en-US" altLang="ja-JP" sz="2000" b="1" dirty="0">
                <a:solidFill>
                  <a:srgbClr val="FF0000"/>
                </a:solidFill>
              </a:rPr>
              <a:t>ground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Fast regularized OT with dense plan, fast sparse reg. OT</a:t>
            </a:r>
          </a:p>
          <a:p>
            <a:endParaRPr kumimoji="1" lang="ja-JP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739188-D97E-A3F0-B348-CAEBC7AE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849664"/>
            <a:ext cx="1510251" cy="21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68E8ADE-336C-D077-4CAD-27FD559B33F1}"/>
              </a:ext>
            </a:extLst>
          </p:cNvPr>
          <p:cNvSpPr/>
          <p:nvPr/>
        </p:nvSpPr>
        <p:spPr>
          <a:xfrm>
            <a:off x="9708821" y="3030700"/>
            <a:ext cx="110136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8962A-EF25-9651-D7BE-8C6FACF06270}"/>
              </a:ext>
            </a:extLst>
          </p:cNvPr>
          <p:cNvSpPr txBox="1"/>
          <p:nvPr/>
        </p:nvSpPr>
        <p:spPr>
          <a:xfrm>
            <a:off x="5698151" y="9687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7030A0"/>
                </a:solidFill>
              </a:rPr>
              <a:t>f</a:t>
            </a:r>
            <a:r>
              <a:rPr kumimoji="1" lang="en-US" altLang="ja-JP" dirty="0">
                <a:solidFill>
                  <a:srgbClr val="7030A0"/>
                </a:solidFill>
              </a:rPr>
              <a:t> convex, strictly convex at 1</a:t>
            </a:r>
            <a:endParaRPr kumimoji="1" lang="ja-JP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6947A-DA5F-F082-F241-F31813535B08}"/>
              </a:ext>
            </a:extLst>
          </p:cNvPr>
          <p:cNvSpPr txBox="1"/>
          <p:nvPr/>
        </p:nvSpPr>
        <p:spPr>
          <a:xfrm>
            <a:off x="5715330" y="312329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7030A0"/>
                </a:solidFill>
              </a:rPr>
              <a:t>F strictly convex and smooth</a:t>
            </a:r>
            <a:endParaRPr kumimoji="1" lang="ja-JP" alt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B2E476-E251-CF9C-25BA-3A90F329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70" y="3517342"/>
            <a:ext cx="6316857" cy="599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C2367-89CB-FD12-E40C-91C4670A3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38" y="1508694"/>
            <a:ext cx="306705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DFB6A-BD9D-2C7B-5CE8-2818DB57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62" y="1432494"/>
            <a:ext cx="2990850" cy="800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EA3653-CF2A-8554-C678-F14D908F66AA}"/>
              </a:ext>
            </a:extLst>
          </p:cNvPr>
          <p:cNvCxnSpPr>
            <a:cxnSpLocks/>
          </p:cNvCxnSpPr>
          <p:nvPr/>
        </p:nvCxnSpPr>
        <p:spPr>
          <a:xfrm flipH="1">
            <a:off x="2142034" y="1404976"/>
            <a:ext cx="755097" cy="276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57169C-5836-614B-2EBC-4DF3EBBE1D31}"/>
              </a:ext>
            </a:extLst>
          </p:cNvPr>
          <p:cNvCxnSpPr>
            <a:cxnSpLocks/>
          </p:cNvCxnSpPr>
          <p:nvPr/>
        </p:nvCxnSpPr>
        <p:spPr>
          <a:xfrm>
            <a:off x="4392555" y="1354115"/>
            <a:ext cx="724705" cy="32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7290-87B9-83C0-C95F-8A28C0A2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8" y="11029"/>
            <a:ext cx="10515600" cy="132556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Fisher-Rao geodesic metric distances</a:t>
            </a:r>
            <a:endParaRPr kumimoji="1" lang="ja-JP" alt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C4648D-D6EB-791B-AE38-F74F2555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73" y="1215624"/>
            <a:ext cx="11529767" cy="550568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Statistical model </a:t>
            </a:r>
            <a:r>
              <a:rPr lang="en-US" altLang="ja-JP" sz="2800" dirty="0"/>
              <a:t>{p</a:t>
            </a:r>
            <a:r>
              <a:rPr lang="el-GR" altLang="ja-JP" sz="2800" baseline="-25000" dirty="0"/>
              <a:t>λ</a:t>
            </a:r>
            <a:r>
              <a:rPr lang="en-US" altLang="ja-JP" sz="2800" baseline="-25000" dirty="0"/>
              <a:t>:</a:t>
            </a:r>
            <a:r>
              <a:rPr lang="en-US" altLang="ja-JP" sz="2800" dirty="0"/>
              <a:t> </a:t>
            </a:r>
            <a:r>
              <a:rPr lang="el-GR" altLang="ja-JP" sz="2800" dirty="0"/>
              <a:t>λ</a:t>
            </a:r>
            <a:r>
              <a:rPr lang="fr-FR" altLang="ja-JP" sz="2800" dirty="0"/>
              <a:t>∈</a:t>
            </a:r>
            <a:r>
              <a:rPr lang="el-GR" altLang="ja-JP" sz="2800" dirty="0"/>
              <a:t>Λ</a:t>
            </a:r>
            <a:r>
              <a:rPr lang="en-US" altLang="ja-JP" sz="2800" dirty="0"/>
              <a:t>} with model dimension dim(</a:t>
            </a:r>
            <a:r>
              <a:rPr lang="el-GR" altLang="ja-JP" sz="2800" dirty="0"/>
              <a:t>Λ</a:t>
            </a:r>
            <a:r>
              <a:rPr lang="en-US" altLang="ja-JP" sz="2800" dirty="0"/>
              <a:t>)=m</a:t>
            </a:r>
            <a:endParaRPr lang="en-US" altLang="ja-JP" sz="2800" baseline="-25000" dirty="0"/>
          </a:p>
          <a:p>
            <a:r>
              <a:rPr lang="en-US" altLang="ja-JP" dirty="0"/>
              <a:t>Use </a:t>
            </a:r>
            <a:r>
              <a:rPr lang="en-US" altLang="ja-JP" b="1" dirty="0">
                <a:solidFill>
                  <a:srgbClr val="FF0000"/>
                </a:solidFill>
              </a:rPr>
              <a:t>Riemannian geodesic distance </a:t>
            </a:r>
            <a:r>
              <a:rPr lang="en-US" altLang="ja-JP" dirty="0"/>
              <a:t>for the </a:t>
            </a:r>
            <a:r>
              <a:rPr lang="en-US" altLang="ja-JP" b="1" dirty="0">
                <a:solidFill>
                  <a:srgbClr val="FF0000"/>
                </a:solidFill>
              </a:rPr>
              <a:t>Fisher metric </a:t>
            </a:r>
            <a:r>
              <a:rPr lang="en-US" altLang="ja-JP" dirty="0"/>
              <a:t>expressed in chart (</a:t>
            </a:r>
            <a:r>
              <a:rPr lang="el-GR" altLang="ja-JP" sz="2800" dirty="0"/>
              <a:t>λ</a:t>
            </a:r>
            <a:r>
              <a:rPr lang="fr-FR" altLang="ja-JP" dirty="0"/>
              <a:t>,</a:t>
            </a:r>
            <a:r>
              <a:rPr lang="el-GR" altLang="ja-JP" sz="2800" dirty="0"/>
              <a:t>Λ</a:t>
            </a:r>
            <a:r>
              <a:rPr lang="en-US" altLang="ja-JP" dirty="0"/>
              <a:t>) using </a:t>
            </a:r>
            <a:r>
              <a:rPr lang="en-US" altLang="ja-JP" b="1" dirty="0">
                <a:solidFill>
                  <a:srgbClr val="FF0000"/>
                </a:solidFill>
              </a:rPr>
              <a:t>Fisher information matrix:</a:t>
            </a:r>
            <a:r>
              <a:rPr lang="en-US" altLang="ja-JP" dirty="0"/>
              <a:t> 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>
                <a:solidFill>
                  <a:schemeClr val="accent4"/>
                </a:solidFill>
              </a:rPr>
              <a:t>Pro</a:t>
            </a:r>
            <a:r>
              <a:rPr lang="en-US" altLang="ja-JP" sz="2400" dirty="0"/>
              <a:t>: </a:t>
            </a:r>
          </a:p>
          <a:p>
            <a:pPr lvl="1"/>
            <a:r>
              <a:rPr lang="en-US" altLang="ja-JP" sz="2000" dirty="0"/>
              <a:t>Invariant to </a:t>
            </a:r>
            <a:r>
              <a:rPr lang="en-US" altLang="ja-JP" sz="2000" dirty="0" err="1"/>
              <a:t>reparamerization</a:t>
            </a:r>
            <a:r>
              <a:rPr lang="en-US" altLang="ja-JP" sz="2000" dirty="0"/>
              <a:t>: a geometric distance!</a:t>
            </a:r>
          </a:p>
          <a:p>
            <a:pPr lvl="1"/>
            <a:r>
              <a:rPr lang="en-US" altLang="ja-JP" sz="2000" dirty="0"/>
              <a:t>Role of Riemann-Christoffel, Ricci, sectional </a:t>
            </a:r>
            <a:r>
              <a:rPr lang="en-US" altLang="ja-JP" sz="2000" b="1" dirty="0">
                <a:solidFill>
                  <a:srgbClr val="FF0000"/>
                </a:solidFill>
              </a:rPr>
              <a:t>curvatures</a:t>
            </a:r>
            <a:r>
              <a:rPr lang="en-US" altLang="ja-JP" sz="2000" dirty="0"/>
              <a:t> in statistics</a:t>
            </a:r>
          </a:p>
          <a:p>
            <a:r>
              <a:rPr lang="en-US" altLang="ja-JP" sz="2400" dirty="0">
                <a:solidFill>
                  <a:schemeClr val="accent4"/>
                </a:solidFill>
              </a:rPr>
              <a:t>Con</a:t>
            </a:r>
            <a:r>
              <a:rPr lang="en-US" altLang="ja-JP" sz="2400" dirty="0"/>
              <a:t>: Can be difficult to calculate: </a:t>
            </a:r>
            <a:r>
              <a:rPr lang="en-US" altLang="ja-JP" sz="2400" dirty="0" err="1"/>
              <a:t>eg</a:t>
            </a:r>
            <a:r>
              <a:rPr lang="en-US" altLang="ja-JP" sz="2400" dirty="0"/>
              <a:t>, no formula for multivariate </a:t>
            </a:r>
            <a:r>
              <a:rPr lang="en-US" altLang="ja-JP" sz="2400" dirty="0" err="1"/>
              <a:t>Normals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autodiff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8C9E-C92B-8F54-3C99-3FED55C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49" y="3011381"/>
            <a:ext cx="4470891" cy="115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CF021-A732-E2E1-FF58-DD142D64A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86" y="2479884"/>
            <a:ext cx="6734175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C7823-6322-B40F-BCE4-386B8F26748A}"/>
              </a:ext>
            </a:extLst>
          </p:cNvPr>
          <p:cNvSpPr txBox="1"/>
          <p:nvPr/>
        </p:nvSpPr>
        <p:spPr>
          <a:xfrm>
            <a:off x="1667470" y="2510824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7030A0"/>
                </a:solidFill>
              </a:rPr>
              <a:t>Fisher length of a curve: </a:t>
            </a:r>
            <a:endParaRPr kumimoji="1" lang="ja-JP" alt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9217A-A585-B647-1F87-9C1BCECB6CC3}"/>
              </a:ext>
            </a:extLst>
          </p:cNvPr>
          <p:cNvSpPr txBox="1"/>
          <p:nvPr/>
        </p:nvSpPr>
        <p:spPr>
          <a:xfrm>
            <a:off x="105414" y="3101455"/>
            <a:ext cx="531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7030A0"/>
                </a:solidFill>
              </a:rPr>
              <a:t>Geodesic is locally length minimizing curve:</a:t>
            </a:r>
            <a:endParaRPr kumimoji="1" lang="ja-JP" altLang="en-US" sz="2000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F5657-9CFC-E92C-480A-AAE7C710BBDC}"/>
              </a:ext>
            </a:extLst>
          </p:cNvPr>
          <p:cNvSpPr txBox="1"/>
          <p:nvPr/>
        </p:nvSpPr>
        <p:spPr>
          <a:xfrm>
            <a:off x="448270" y="4085166"/>
            <a:ext cx="7391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highlight>
                  <a:srgbClr val="FFFF00"/>
                </a:highlight>
              </a:rPr>
              <a:t>Fisher-Rao distance = Fisher length of geodesic</a:t>
            </a:r>
            <a:endParaRPr kumimoji="1" lang="ja-JP" altLang="en-US" sz="2400" b="1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561BC-1DA9-9A76-6CAE-D4C3B3696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766" y="4375800"/>
            <a:ext cx="3041349" cy="826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355E57-4D7A-9227-581C-4426C570E16C}"/>
              </a:ext>
            </a:extLst>
          </p:cNvPr>
          <p:cNvSpPr txBox="1"/>
          <p:nvPr/>
        </p:nvSpPr>
        <p:spPr>
          <a:xfrm>
            <a:off x="3685725" y="4578368"/>
            <a:ext cx="488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Geodesic </a:t>
            </a:r>
            <a:r>
              <a:rPr lang="en-US" dirty="0" err="1"/>
              <a:t>wrt</a:t>
            </a:r>
            <a:r>
              <a:rPr lang="en-US" dirty="0"/>
              <a:t> Fisher Levi-Civita connection: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FFBE7-2766-E15F-EA8E-A292B6BDA7CC}"/>
              </a:ext>
            </a:extLst>
          </p:cNvPr>
          <p:cNvSpPr txBox="1"/>
          <p:nvPr/>
        </p:nvSpPr>
        <p:spPr>
          <a:xfrm>
            <a:off x="9125626" y="5210382"/>
            <a:ext cx="3054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7030A0"/>
                </a:solidFill>
              </a:rPr>
              <a:t>Solve ODE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7030A0"/>
                </a:solidFill>
              </a:rPr>
              <a:t>Initial value problem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7030A0"/>
                </a:solidFill>
              </a:rPr>
              <a:t>Boundary value problem</a:t>
            </a:r>
            <a:endParaRPr kumimoji="1" lang="ja-JP" alt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636CA-1939-2D3F-254B-E99D304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333" y="1930283"/>
            <a:ext cx="3136529" cy="5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" y="188536"/>
            <a:ext cx="11856825" cy="66694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87B6DB-8040-CE80-D1EB-6C04B326DA35}"/>
              </a:ext>
            </a:extLst>
          </p:cNvPr>
          <p:cNvCxnSpPr/>
          <p:nvPr/>
        </p:nvCxnSpPr>
        <p:spPr>
          <a:xfrm>
            <a:off x="3571856" y="3855463"/>
            <a:ext cx="1300899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D42E2C-41FB-AD92-C9EC-6A4EED552C28}"/>
              </a:ext>
            </a:extLst>
          </p:cNvPr>
          <p:cNvSpPr txBox="1"/>
          <p:nvPr/>
        </p:nvSpPr>
        <p:spPr>
          <a:xfrm>
            <a:off x="2595640" y="3280015"/>
            <a:ext cx="344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/>
              <a:t>Only this band can be </a:t>
            </a:r>
          </a:p>
          <a:p>
            <a:pPr algn="ctr"/>
            <a:r>
              <a:rPr kumimoji="1" lang="en-US" altLang="ja-JP" sz="1600" b="1" dirty="0"/>
              <a:t>embedded as a 2D surface of 3D</a:t>
            </a:r>
            <a:endParaRPr kumimoji="1" lang="ja-JP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FB858-C2FB-DF04-A383-9F338D87E12D}"/>
              </a:ext>
            </a:extLst>
          </p:cNvPr>
          <p:cNvSpPr txBox="1"/>
          <p:nvPr/>
        </p:nvSpPr>
        <p:spPr>
          <a:xfrm>
            <a:off x="8418136" y="426091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κ</a:t>
            </a:r>
            <a:r>
              <a:rPr lang="en-US" altLang="ja-JP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=-1/2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07DB2-9CB4-E710-E742-DC1EA1A3115A}"/>
              </a:ext>
            </a:extLst>
          </p:cNvPr>
          <p:cNvSpPr txBox="1"/>
          <p:nvPr/>
        </p:nvSpPr>
        <p:spPr>
          <a:xfrm>
            <a:off x="2941163" y="57409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16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582E-C596-D026-2CB6-165D3BF1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1629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sz="4000" b="1" dirty="0">
                <a:solidFill>
                  <a:schemeClr val="accent5"/>
                </a:solidFill>
              </a:rPr>
              <a:t>Precursors of statistical manifolds/information geometry  </a:t>
            </a:r>
            <a:endParaRPr kumimoji="1" lang="ja-JP" altLang="en-US" sz="40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A320A-5964-00E1-F06C-281FFB88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" y="1023046"/>
            <a:ext cx="4458053" cy="3685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F6D9F-957A-4E1A-097E-C05A1D19D776}"/>
              </a:ext>
            </a:extLst>
          </p:cNvPr>
          <p:cNvSpPr txBox="1"/>
          <p:nvPr/>
        </p:nvSpPr>
        <p:spPr>
          <a:xfrm>
            <a:off x="178324" y="5834954"/>
            <a:ext cx="40735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6"/>
                </a:solidFill>
              </a:rPr>
              <a:t>[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Hotelling</a:t>
            </a:r>
            <a:r>
              <a:rPr kumimoji="1" lang="en-US" altLang="ja-JP" b="1" dirty="0">
                <a:solidFill>
                  <a:schemeClr val="accent6"/>
                </a:solidFill>
              </a:rPr>
              <a:t> 1930]</a:t>
            </a:r>
          </a:p>
          <a:p>
            <a:r>
              <a:rPr lang="en-US" altLang="ja-JP" sz="2000" b="1" dirty="0">
                <a:solidFill>
                  <a:schemeClr val="accent6"/>
                </a:solidFill>
                <a:highlight>
                  <a:srgbClr val="FFFF00"/>
                </a:highlight>
              </a:rPr>
              <a:t>Space of statistical parameter</a:t>
            </a:r>
            <a:endParaRPr kumimoji="1" lang="ja-JP" altLang="en-US" sz="2000" b="1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5F821-A23D-DA45-A8EB-7AB091AB3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85" y="1143934"/>
            <a:ext cx="3824466" cy="3152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0DDCEB-FC34-85C6-421C-64EEEFE84A83}"/>
              </a:ext>
            </a:extLst>
          </p:cNvPr>
          <p:cNvSpPr txBox="1"/>
          <p:nvPr/>
        </p:nvSpPr>
        <p:spPr>
          <a:xfrm>
            <a:off x="4891183" y="5834954"/>
            <a:ext cx="2409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6"/>
                </a:solidFill>
              </a:rPr>
              <a:t>[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Mahalanobis</a:t>
            </a:r>
            <a:r>
              <a:rPr kumimoji="1" lang="en-US" altLang="ja-JP" b="1" dirty="0">
                <a:solidFill>
                  <a:schemeClr val="accent6"/>
                </a:solidFill>
              </a:rPr>
              <a:t> 1936]</a:t>
            </a:r>
          </a:p>
          <a:p>
            <a:r>
              <a:rPr lang="en-US" altLang="ja-JP" sz="2000" b="1" dirty="0">
                <a:solidFill>
                  <a:schemeClr val="accent6"/>
                </a:solidFill>
                <a:highlight>
                  <a:srgbClr val="FFFF00"/>
                </a:highlight>
              </a:rPr>
              <a:t>Statistical field</a:t>
            </a:r>
          </a:p>
          <a:p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FC8D5-0945-8801-5C68-D64E7FFE9F63}"/>
              </a:ext>
            </a:extLst>
          </p:cNvPr>
          <p:cNvSpPr txBox="1"/>
          <p:nvPr/>
        </p:nvSpPr>
        <p:spPr>
          <a:xfrm>
            <a:off x="8279554" y="5842704"/>
            <a:ext cx="23439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6"/>
                </a:solidFill>
              </a:rPr>
              <a:t>[Rao 1945]</a:t>
            </a:r>
          </a:p>
          <a:p>
            <a:r>
              <a:rPr lang="en-US" altLang="ja-JP" sz="2000" b="1" dirty="0">
                <a:solidFill>
                  <a:schemeClr val="accent6"/>
                </a:solidFill>
                <a:highlight>
                  <a:srgbClr val="FFFF00"/>
                </a:highlight>
              </a:rPr>
              <a:t>Population space</a:t>
            </a:r>
            <a:endParaRPr kumimoji="1" lang="ja-JP" altLang="en-US" sz="2000" b="1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82877-5CC7-7670-7C83-8325FCB2C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554" y="2014004"/>
            <a:ext cx="3864349" cy="382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167AE-53B7-0709-4012-A7E373497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380" y="1023046"/>
            <a:ext cx="3743620" cy="99095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86F72C-A124-4DD6-B99E-64F60774ECC0}"/>
              </a:ext>
            </a:extLst>
          </p:cNvPr>
          <p:cNvCxnSpPr/>
          <p:nvPr/>
        </p:nvCxnSpPr>
        <p:spPr>
          <a:xfrm>
            <a:off x="914400" y="1272619"/>
            <a:ext cx="24792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682574-E1F5-68C0-11F4-5E64472E3C7A}"/>
              </a:ext>
            </a:extLst>
          </p:cNvPr>
          <p:cNvCxnSpPr>
            <a:cxnSpLocks/>
          </p:cNvCxnSpPr>
          <p:nvPr/>
        </p:nvCxnSpPr>
        <p:spPr>
          <a:xfrm>
            <a:off x="8644647" y="2212959"/>
            <a:ext cx="1199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0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4565</Words>
  <Application>Microsoft Office PowerPoint</Application>
  <PresentationFormat>Widescreen</PresentationFormat>
  <Paragraphs>556</Paragraphs>
  <Slides>55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inherit</vt:lpstr>
      <vt:lpstr>Inter Var</vt:lpstr>
      <vt:lpstr>Manrope Var</vt:lpstr>
      <vt:lpstr>MS UI Gothic</vt:lpstr>
      <vt:lpstr>TwitterChirp</vt:lpstr>
      <vt:lpstr>var(--nova-font-family-display)</vt:lpstr>
      <vt:lpstr>var(--nova-font-family-sans-serif)</vt:lpstr>
      <vt:lpstr>Meiryo</vt:lpstr>
      <vt:lpstr>游ゴシック</vt:lpstr>
      <vt:lpstr>游ゴシック Light</vt:lpstr>
      <vt:lpstr>Arial</vt:lpstr>
      <vt:lpstr>Arial</vt:lpstr>
      <vt:lpstr>Cambria Math</vt:lpstr>
      <vt:lpstr>Source Sans Pro</vt:lpstr>
      <vt:lpstr>Office Theme</vt:lpstr>
      <vt:lpstr>Some recent results on statistical distances</vt:lpstr>
      <vt:lpstr>PowerPoint Presentation</vt:lpstr>
      <vt:lpstr>Why statistical distances in information sciences?</vt:lpstr>
      <vt:lpstr>PowerPoint Presentation</vt:lpstr>
      <vt:lpstr>Historically, many distances with purposes…</vt:lpstr>
      <vt:lpstr>Seeking principles and properties of distances</vt:lpstr>
      <vt:lpstr>Fisher-Rao geodesic metric distances</vt:lpstr>
      <vt:lpstr>PowerPoint Presentation</vt:lpstr>
      <vt:lpstr>Precursors of statistical manifolds/information geometry  </vt:lpstr>
      <vt:lpstr>Fisher-Rao geometry: multivariate normals (MVNs)</vt:lpstr>
      <vt:lpstr>Fisher-Rao geodesic equation for MVNs:</vt:lpstr>
      <vt:lpstr>Demos: MVN Fisher-Rao geodesics on bivariate normal Fisher-Rao manifold</vt:lpstr>
      <vt:lpstr>Strategy to get lower bounds on Fisher-Rao distances</vt:lpstr>
      <vt:lpstr>Diffeomorphic embeddings of MVN(d) onto SPD(d+1)</vt:lpstr>
      <vt:lpstr>Fisher-Rao MVN distance: A lower bound</vt:lpstr>
      <vt:lpstr>New fast distances between MV Normals</vt:lpstr>
      <vt:lpstr>PowerPoint Presentation</vt:lpstr>
      <vt:lpstr>Fisher-Rao distances for MultiVariate Normals</vt:lpstr>
      <vt:lpstr>Projective divergences beyond Hilbert/Birkhoff</vt:lpstr>
      <vt:lpstr>Projective divergences for statistical inference</vt:lpstr>
      <vt:lpstr>What is a “Statistical manifold”?</vt:lpstr>
      <vt:lpstr>Dualistic structures of statistical manifolds: Pure geometric structures</vt:lpstr>
      <vt:lpstr>Dually flat spaces (M,g, ∇ , ∇ *): Bregman manifolds</vt:lpstr>
      <vt:lpstr>Bregman manifolds in Statistics/ML</vt:lpstr>
      <vt:lpstr>Two Bregman manifolds from partition/cumulants functions of exponential families, two pairs of BDs</vt:lpstr>
      <vt:lpstr>Statistical divergences corresponding to BDs wrt cumulant functions F of EFs </vt:lpstr>
      <vt:lpstr>Statistical divergences corresponding to BDs wrt partition functions Z of EFs </vt:lpstr>
      <vt:lpstr>KLD between normalized and unnormalized densities</vt:lpstr>
      <vt:lpstr>Comparative convexity: (M,N)-convexity</vt:lpstr>
      <vt:lpstr>Comparative convexity wrt quasi-arithmetic means</vt:lpstr>
      <vt:lpstr>Generalizing Bregman divergences with (M,N)-convexity</vt:lpstr>
      <vt:lpstr>Generalizing Bregman divergences with quasi-arithmetic mean convexity</vt:lpstr>
      <vt:lpstr>Maximal invariant: Definitions and Eaton theorem</vt:lpstr>
      <vt:lpstr>Maximal invariance:  A toy example</vt:lpstr>
      <vt:lpstr>Maximal invariance: f-divergences between scale models</vt:lpstr>
      <vt:lpstr>Computing with maximal invariants</vt:lpstr>
      <vt:lpstr>Maximal invariance and hyperbolic ML</vt:lpstr>
      <vt:lpstr>Poincaré distributions in the upper plane </vt:lpstr>
      <vt:lpstr>PowerPoint Presentation</vt:lpstr>
      <vt:lpstr>Summary: Three concepts for distances/divergences</vt:lpstr>
      <vt:lpstr>Some references covering concepts in this talk</vt:lpstr>
      <vt:lpstr>Thank you!</vt:lpstr>
      <vt:lpstr>PowerPoint Presentation</vt:lpstr>
      <vt:lpstr>Canonical divergence of cumulant functions amount to statistical reverse KLD:</vt:lpstr>
      <vt:lpstr>Disambiguating the term “Statistical manifold”?</vt:lpstr>
      <vt:lpstr>Bregman manifold: Built from a Hessian metric g</vt:lpstr>
      <vt:lpstr>Canonical divergences on Bregman manifolds</vt:lpstr>
      <vt:lpstr>PowerPoint Presentation</vt:lpstr>
      <vt:lpstr>Information geometric measures  vs OT measures</vt:lpstr>
      <vt:lpstr>PowerPoint Presentation</vt:lpstr>
      <vt:lpstr>Fisher-Rao geodesics from multivariate normals with boundary value conditions in closed form </vt:lpstr>
      <vt:lpstr>New fast distances between multivariate normals</vt:lpstr>
      <vt:lpstr>Diffeomorphic embeddings of MVN(d) onto SPD(d+1)</vt:lpstr>
      <vt:lpstr>Fisher-Rao MVN distance: A lower bound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recent results on statistical distances </dc:title>
  <dc:creator>Nielsen, Frank (Sony CSL)</dc:creator>
  <cp:lastModifiedBy>Nielsen, Frank (Sony CSL)</cp:lastModifiedBy>
  <cp:revision>25</cp:revision>
  <dcterms:created xsi:type="dcterms:W3CDTF">2024-05-08T01:38:05Z</dcterms:created>
  <dcterms:modified xsi:type="dcterms:W3CDTF">2024-05-15T08:32:38Z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2024-05-08T01:38:11Z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804d4374-5dc8-478c-b367-1e75b74b1fba</vt:lpwstr>
  </property>
  <property fmtid="{D5CDD505-2E9C-101B-9397-08002B2CF9AE}" pid="8" name="MSIP_Label_1f8e20e6-048a-4bad-a26b-318dd1cd4d47_ContentBits">
    <vt:lpwstr>0</vt:lpwstr>
  </property>
</Properties>
</file>